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3"/>
  </p:notesMasterIdLst>
  <p:sldIdLst>
    <p:sldId id="256" r:id="rId2"/>
    <p:sldId id="257" r:id="rId3"/>
    <p:sldId id="258" r:id="rId4"/>
    <p:sldId id="259" r:id="rId5"/>
    <p:sldId id="260" r:id="rId6"/>
    <p:sldId id="261" r:id="rId7"/>
    <p:sldId id="262" r:id="rId8"/>
    <p:sldId id="263" r:id="rId9"/>
    <p:sldId id="265" r:id="rId10"/>
    <p:sldId id="266" r:id="rId11"/>
    <p:sldId id="267" r:id="rId12"/>
  </p:sldIdLst>
  <p:sldSz cx="9144000" cy="5143500" type="screen16x9"/>
  <p:notesSz cx="6858000" cy="9144000"/>
  <p:embeddedFontLst>
    <p:embeddedFont>
      <p:font typeface="Poppins Light" panose="020B0604020202020204" charset="0"/>
      <p:regular r:id="rId14"/>
      <p:bold r:id="rId15"/>
      <p:italic r:id="rId16"/>
      <p:boldItalic r:id="rId17"/>
    </p:embeddedFont>
    <p:embeddedFont>
      <p:font typeface="Poppins Medium" panose="020B0604020202020204" charset="0"/>
      <p:regular r:id="rId18"/>
      <p:bold r:id="rId19"/>
      <p:italic r:id="rId20"/>
      <p:boldItalic r:id="rId21"/>
    </p:embeddedFont>
    <p:embeddedFont>
      <p:font typeface="Poppins SemiBold" panose="020B060402020202020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pos="288">
          <p15:clr>
            <a:srgbClr val="9AA0A6"/>
          </p15:clr>
        </p15:guide>
        <p15:guide id="4" orient="horz" pos="288">
          <p15:clr>
            <a:srgbClr val="9AA0A6"/>
          </p15:clr>
        </p15:guide>
        <p15:guide id="5" orient="horz" pos="2952">
          <p15:clr>
            <a:srgbClr val="9AA0A6"/>
          </p15:clr>
        </p15:guide>
        <p15:guide id="6" pos="5472">
          <p15:clr>
            <a:srgbClr val="9AA0A6"/>
          </p15:clr>
        </p15:guide>
        <p15:guide id="7" orient="horz" pos="2662">
          <p15:clr>
            <a:srgbClr val="9AA0A6"/>
          </p15:clr>
        </p15:guide>
        <p15:guide id="8" pos="2016">
          <p15:clr>
            <a:srgbClr val="9AA0A6"/>
          </p15:clr>
        </p15:guide>
        <p15:guide id="9" pos="3744">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2" d="100"/>
          <a:sy n="142" d="100"/>
        </p:scale>
        <p:origin x="714" y="126"/>
      </p:cViewPr>
      <p:guideLst>
        <p:guide orient="horz" pos="1620"/>
        <p:guide pos="2880"/>
        <p:guide pos="288"/>
        <p:guide orient="horz" pos="288"/>
        <p:guide orient="horz" pos="2952"/>
        <p:guide pos="5472"/>
        <p:guide orient="horz" pos="2662"/>
        <p:guide pos="2016"/>
        <p:guide pos="374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m Peace" userId="e8116fb3557a06a5" providerId="LiveId" clId="{342B235A-3055-4E11-98AE-435EFB37E28F}"/>
    <pc:docChg chg="undo custSel delSld modSld">
      <pc:chgData name="Tom Peace" userId="e8116fb3557a06a5" providerId="LiveId" clId="{342B235A-3055-4E11-98AE-435EFB37E28F}" dt="2021-04-07T13:56:46.373" v="492" actId="14100"/>
      <pc:docMkLst>
        <pc:docMk/>
      </pc:docMkLst>
      <pc:sldChg chg="modSp mod">
        <pc:chgData name="Tom Peace" userId="e8116fb3557a06a5" providerId="LiveId" clId="{342B235A-3055-4E11-98AE-435EFB37E28F}" dt="2021-04-07T09:58:46.307" v="1" actId="1076"/>
        <pc:sldMkLst>
          <pc:docMk/>
          <pc:sldMk cId="0" sldId="257"/>
        </pc:sldMkLst>
        <pc:spChg chg="mod">
          <ac:chgData name="Tom Peace" userId="e8116fb3557a06a5" providerId="LiveId" clId="{342B235A-3055-4E11-98AE-435EFB37E28F}" dt="2021-04-07T09:58:46.307" v="1" actId="1076"/>
          <ac:spMkLst>
            <pc:docMk/>
            <pc:sldMk cId="0" sldId="257"/>
            <ac:spMk id="62" creationId="{00000000-0000-0000-0000-000000000000}"/>
          </ac:spMkLst>
        </pc:spChg>
      </pc:sldChg>
      <pc:sldChg chg="modSp mod">
        <pc:chgData name="Tom Peace" userId="e8116fb3557a06a5" providerId="LiveId" clId="{342B235A-3055-4E11-98AE-435EFB37E28F}" dt="2021-04-07T13:56:46.373" v="492" actId="14100"/>
        <pc:sldMkLst>
          <pc:docMk/>
          <pc:sldMk cId="0" sldId="258"/>
        </pc:sldMkLst>
        <pc:spChg chg="mod">
          <ac:chgData name="Tom Peace" userId="e8116fb3557a06a5" providerId="LiveId" clId="{342B235A-3055-4E11-98AE-435EFB37E28F}" dt="2021-04-07T09:59:28.108" v="14" actId="20577"/>
          <ac:spMkLst>
            <pc:docMk/>
            <pc:sldMk cId="0" sldId="258"/>
            <ac:spMk id="174" creationId="{00000000-0000-0000-0000-000000000000}"/>
          </ac:spMkLst>
        </pc:spChg>
        <pc:spChg chg="mod">
          <ac:chgData name="Tom Peace" userId="e8116fb3557a06a5" providerId="LiveId" clId="{342B235A-3055-4E11-98AE-435EFB37E28F}" dt="2021-04-07T13:56:46.373" v="492" actId="14100"/>
          <ac:spMkLst>
            <pc:docMk/>
            <pc:sldMk cId="0" sldId="258"/>
            <ac:spMk id="178" creationId="{00000000-0000-0000-0000-000000000000}"/>
          </ac:spMkLst>
        </pc:spChg>
        <pc:spChg chg="mod">
          <ac:chgData name="Tom Peace" userId="e8116fb3557a06a5" providerId="LiveId" clId="{342B235A-3055-4E11-98AE-435EFB37E28F}" dt="2021-04-07T10:21:02.857" v="478" actId="20577"/>
          <ac:spMkLst>
            <pc:docMk/>
            <pc:sldMk cId="0" sldId="258"/>
            <ac:spMk id="181" creationId="{00000000-0000-0000-0000-000000000000}"/>
          </ac:spMkLst>
        </pc:spChg>
        <pc:spChg chg="mod">
          <ac:chgData name="Tom Peace" userId="e8116fb3557a06a5" providerId="LiveId" clId="{342B235A-3055-4E11-98AE-435EFB37E28F}" dt="2021-04-07T10:21:30.862" v="487" actId="20577"/>
          <ac:spMkLst>
            <pc:docMk/>
            <pc:sldMk cId="0" sldId="258"/>
            <ac:spMk id="186" creationId="{00000000-0000-0000-0000-000000000000}"/>
          </ac:spMkLst>
        </pc:spChg>
      </pc:sldChg>
      <pc:sldChg chg="modSp mod">
        <pc:chgData name="Tom Peace" userId="e8116fb3557a06a5" providerId="LiveId" clId="{342B235A-3055-4E11-98AE-435EFB37E28F}" dt="2021-04-07T10:06:24.308" v="345" actId="20577"/>
        <pc:sldMkLst>
          <pc:docMk/>
          <pc:sldMk cId="0" sldId="259"/>
        </pc:sldMkLst>
        <pc:spChg chg="mod">
          <ac:chgData name="Tom Peace" userId="e8116fb3557a06a5" providerId="LiveId" clId="{342B235A-3055-4E11-98AE-435EFB37E28F}" dt="2021-04-07T10:06:24.308" v="345" actId="20577"/>
          <ac:spMkLst>
            <pc:docMk/>
            <pc:sldMk cId="0" sldId="259"/>
            <ac:spMk id="197" creationId="{00000000-0000-0000-0000-000000000000}"/>
          </ac:spMkLst>
        </pc:spChg>
      </pc:sldChg>
      <pc:sldChg chg="modSp mod">
        <pc:chgData name="Tom Peace" userId="e8116fb3557a06a5" providerId="LiveId" clId="{342B235A-3055-4E11-98AE-435EFB37E28F}" dt="2021-04-07T10:08:37.851" v="429" actId="6549"/>
        <pc:sldMkLst>
          <pc:docMk/>
          <pc:sldMk cId="0" sldId="260"/>
        </pc:sldMkLst>
        <pc:spChg chg="mod">
          <ac:chgData name="Tom Peace" userId="e8116fb3557a06a5" providerId="LiveId" clId="{342B235A-3055-4E11-98AE-435EFB37E28F}" dt="2021-04-07T10:07:33.102" v="390" actId="20577"/>
          <ac:spMkLst>
            <pc:docMk/>
            <pc:sldMk cId="0" sldId="260"/>
            <ac:spMk id="242" creationId="{00000000-0000-0000-0000-000000000000}"/>
          </ac:spMkLst>
        </pc:spChg>
        <pc:spChg chg="mod">
          <ac:chgData name="Tom Peace" userId="e8116fb3557a06a5" providerId="LiveId" clId="{342B235A-3055-4E11-98AE-435EFB37E28F}" dt="2021-04-07T10:07:54.782" v="426" actId="20577"/>
          <ac:spMkLst>
            <pc:docMk/>
            <pc:sldMk cId="0" sldId="260"/>
            <ac:spMk id="247" creationId="{00000000-0000-0000-0000-000000000000}"/>
          </ac:spMkLst>
        </pc:spChg>
        <pc:spChg chg="mod">
          <ac:chgData name="Tom Peace" userId="e8116fb3557a06a5" providerId="LiveId" clId="{342B235A-3055-4E11-98AE-435EFB37E28F}" dt="2021-04-07T10:08:11.639" v="427" actId="20577"/>
          <ac:spMkLst>
            <pc:docMk/>
            <pc:sldMk cId="0" sldId="260"/>
            <ac:spMk id="252" creationId="{00000000-0000-0000-0000-000000000000}"/>
          </ac:spMkLst>
        </pc:spChg>
        <pc:spChg chg="mod">
          <ac:chgData name="Tom Peace" userId="e8116fb3557a06a5" providerId="LiveId" clId="{342B235A-3055-4E11-98AE-435EFB37E28F}" dt="2021-04-07T10:08:21.488" v="428" actId="20577"/>
          <ac:spMkLst>
            <pc:docMk/>
            <pc:sldMk cId="0" sldId="260"/>
            <ac:spMk id="257" creationId="{00000000-0000-0000-0000-000000000000}"/>
          </ac:spMkLst>
        </pc:spChg>
        <pc:spChg chg="mod">
          <ac:chgData name="Tom Peace" userId="e8116fb3557a06a5" providerId="LiveId" clId="{342B235A-3055-4E11-98AE-435EFB37E28F}" dt="2021-04-07T10:08:37.851" v="429" actId="6549"/>
          <ac:spMkLst>
            <pc:docMk/>
            <pc:sldMk cId="0" sldId="260"/>
            <ac:spMk id="258" creationId="{00000000-0000-0000-0000-000000000000}"/>
          </ac:spMkLst>
        </pc:spChg>
      </pc:sldChg>
      <pc:sldChg chg="modSp mod">
        <pc:chgData name="Tom Peace" userId="e8116fb3557a06a5" providerId="LiveId" clId="{342B235A-3055-4E11-98AE-435EFB37E28F}" dt="2021-04-07T10:09:03.997" v="443" actId="6549"/>
        <pc:sldMkLst>
          <pc:docMk/>
          <pc:sldMk cId="0" sldId="261"/>
        </pc:sldMkLst>
        <pc:spChg chg="mod">
          <ac:chgData name="Tom Peace" userId="e8116fb3557a06a5" providerId="LiveId" clId="{342B235A-3055-4E11-98AE-435EFB37E28F}" dt="2021-04-07T10:09:03.997" v="443" actId="6549"/>
          <ac:spMkLst>
            <pc:docMk/>
            <pc:sldMk cId="0" sldId="261"/>
            <ac:spMk id="268" creationId="{00000000-0000-0000-0000-000000000000}"/>
          </ac:spMkLst>
        </pc:spChg>
      </pc:sldChg>
      <pc:sldChg chg="del">
        <pc:chgData name="Tom Peace" userId="e8116fb3557a06a5" providerId="LiveId" clId="{342B235A-3055-4E11-98AE-435EFB37E28F}" dt="2021-04-07T10:11:43.962" v="444" actId="47"/>
        <pc:sldMkLst>
          <pc:docMk/>
          <pc:sldMk cId="0" sldId="264"/>
        </pc:sldMkLst>
      </pc:sldChg>
      <pc:sldChg chg="modSp mod">
        <pc:chgData name="Tom Peace" userId="e8116fb3557a06a5" providerId="LiveId" clId="{342B235A-3055-4E11-98AE-435EFB37E28F}" dt="2021-04-07T10:12:14.535" v="449" actId="20577"/>
        <pc:sldMkLst>
          <pc:docMk/>
          <pc:sldMk cId="0" sldId="265"/>
        </pc:sldMkLst>
        <pc:spChg chg="mod">
          <ac:chgData name="Tom Peace" userId="e8116fb3557a06a5" providerId="LiveId" clId="{342B235A-3055-4E11-98AE-435EFB37E28F}" dt="2021-04-07T10:12:07.903" v="448" actId="20577"/>
          <ac:spMkLst>
            <pc:docMk/>
            <pc:sldMk cId="0" sldId="265"/>
            <ac:spMk id="364" creationId="{00000000-0000-0000-0000-000000000000}"/>
          </ac:spMkLst>
        </pc:spChg>
        <pc:spChg chg="mod">
          <ac:chgData name="Tom Peace" userId="e8116fb3557a06a5" providerId="LiveId" clId="{342B235A-3055-4E11-98AE-435EFB37E28F}" dt="2021-04-07T10:12:14.535" v="449" actId="20577"/>
          <ac:spMkLst>
            <pc:docMk/>
            <pc:sldMk cId="0" sldId="265"/>
            <ac:spMk id="367" creationId="{00000000-0000-0000-0000-000000000000}"/>
          </ac:spMkLst>
        </pc:spChg>
      </pc:sldChg>
      <pc:sldChg chg="modSp mod">
        <pc:chgData name="Tom Peace" userId="e8116fb3557a06a5" providerId="LiveId" clId="{342B235A-3055-4E11-98AE-435EFB37E28F}" dt="2021-04-07T10:24:02.903" v="491" actId="20577"/>
        <pc:sldMkLst>
          <pc:docMk/>
          <pc:sldMk cId="0" sldId="266"/>
        </pc:sldMkLst>
        <pc:spChg chg="mod">
          <ac:chgData name="Tom Peace" userId="e8116fb3557a06a5" providerId="LiveId" clId="{342B235A-3055-4E11-98AE-435EFB37E28F}" dt="2021-04-07T10:24:02.903" v="491" actId="20577"/>
          <ac:spMkLst>
            <pc:docMk/>
            <pc:sldMk cId="0" sldId="266"/>
            <ac:spMk id="380" creationId="{00000000-0000-0000-0000-000000000000}"/>
          </ac:spMkLst>
        </pc:spChg>
        <pc:spChg chg="mod">
          <ac:chgData name="Tom Peace" userId="e8116fb3557a06a5" providerId="LiveId" clId="{342B235A-3055-4E11-98AE-435EFB37E28F}" dt="2021-04-07T10:23:59.559" v="489" actId="6549"/>
          <ac:spMkLst>
            <pc:docMk/>
            <pc:sldMk cId="0" sldId="266"/>
            <ac:spMk id="38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ccbf6abe89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ccbf6abe89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c7d0883890_1_2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c7d0883890_1_2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c7d0883890_1_3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 name="Google Shape;393;gc7d0883890_1_3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ccbf6abe89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ccbf6abe89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c7d088389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c7d088389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ccbf6abe8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ccbf6abe8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ccbf6abe89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ccbf6abe89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ccbf6abe89_0_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ccbf6abe89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ccbf6abe89_0_1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ccbf6abe89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c7d0883890_1_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c7d0883890_1_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842400" y="164042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842400" y="164042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png"/><Relationship Id="rId5" Type="http://schemas.openxmlformats.org/officeDocument/2006/relationships/image" Target="../media/image32.png"/><Relationship Id="rId4" Type="http://schemas.openxmlformats.org/officeDocument/2006/relationships/image" Target="../media/image31.jp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hyperlink" Target="mailto:tom@theloyaltypeople.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0.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6.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16.png"/><Relationship Id="rId4" Type="http://schemas.openxmlformats.org/officeDocument/2006/relationships/image" Target="../media/image24.png"/><Relationship Id="rId9" Type="http://schemas.openxmlformats.org/officeDocument/2006/relationships/image" Target="../media/image28.png"/></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0.png"/><Relationship Id="rId7"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6.png"/><Relationship Id="rId4" Type="http://schemas.openxmlformats.org/officeDocument/2006/relationships/image" Target="../media/image2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p:nvPr/>
        </p:nvSpPr>
        <p:spPr>
          <a:xfrm>
            <a:off x="333747" y="3466385"/>
            <a:ext cx="4248000" cy="954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5000">
                <a:latin typeface="Poppins SemiBold"/>
                <a:ea typeface="Poppins SemiBold"/>
                <a:cs typeface="Poppins SemiBold"/>
                <a:sym typeface="Poppins SemiBold"/>
              </a:rPr>
              <a:t>Let’s Talk</a:t>
            </a:r>
            <a:endParaRPr sz="5000">
              <a:latin typeface="Poppins SemiBold"/>
              <a:ea typeface="Poppins SemiBold"/>
              <a:cs typeface="Poppins SemiBold"/>
              <a:sym typeface="Poppins SemiBold"/>
            </a:endParaRPr>
          </a:p>
        </p:txBody>
      </p:sp>
      <p:sp>
        <p:nvSpPr>
          <p:cNvPr id="55" name="Google Shape;55;p13"/>
          <p:cNvSpPr txBox="1"/>
          <p:nvPr/>
        </p:nvSpPr>
        <p:spPr>
          <a:xfrm>
            <a:off x="4495824" y="3524723"/>
            <a:ext cx="42480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latin typeface="Poppins SemiBold"/>
                <a:ea typeface="Poppins SemiBold"/>
                <a:cs typeface="Poppins SemiBold"/>
                <a:sym typeface="Poppins SemiBold"/>
              </a:rPr>
              <a:t>Always customer centric.</a:t>
            </a:r>
            <a:endParaRPr sz="2000">
              <a:latin typeface="Poppins SemiBold"/>
              <a:ea typeface="Poppins SemiBold"/>
              <a:cs typeface="Poppins SemiBold"/>
              <a:sym typeface="Poppins SemiBold"/>
            </a:endParaRPr>
          </a:p>
          <a:p>
            <a:pPr marL="0" lvl="0" indent="0" algn="l" rtl="0">
              <a:spcBef>
                <a:spcPts val="0"/>
              </a:spcBef>
              <a:spcAft>
                <a:spcPts val="0"/>
              </a:spcAft>
              <a:buNone/>
            </a:pPr>
            <a:r>
              <a:rPr lang="en" sz="2000">
                <a:latin typeface="Poppins SemiBold"/>
                <a:ea typeface="Poppins SemiBold"/>
                <a:cs typeface="Poppins SemiBold"/>
                <a:sym typeface="Poppins SemiBold"/>
              </a:rPr>
              <a:t>Always data lead.</a:t>
            </a:r>
            <a:endParaRPr sz="2000">
              <a:latin typeface="Poppins SemiBold"/>
              <a:ea typeface="Poppins SemiBold"/>
              <a:cs typeface="Poppins SemiBold"/>
              <a:sym typeface="Poppins SemiBold"/>
            </a:endParaRPr>
          </a:p>
        </p:txBody>
      </p:sp>
      <p:pic>
        <p:nvPicPr>
          <p:cNvPr id="56" name="Google Shape;56;p13"/>
          <p:cNvPicPr preferRelativeResize="0"/>
          <p:nvPr/>
        </p:nvPicPr>
        <p:blipFill>
          <a:blip r:embed="rId3">
            <a:alphaModFix/>
          </a:blip>
          <a:stretch>
            <a:fillRect/>
          </a:stretch>
        </p:blipFill>
        <p:spPr>
          <a:xfrm>
            <a:off x="457200" y="462022"/>
            <a:ext cx="1012875" cy="10128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75"/>
        <p:cNvGrpSpPr/>
        <p:nvPr/>
      </p:nvGrpSpPr>
      <p:grpSpPr>
        <a:xfrm>
          <a:off x="0" y="0"/>
          <a:ext cx="0" cy="0"/>
          <a:chOff x="0" y="0"/>
          <a:chExt cx="0" cy="0"/>
        </a:xfrm>
      </p:grpSpPr>
      <p:sp>
        <p:nvSpPr>
          <p:cNvPr id="376" name="Google Shape;376;p23"/>
          <p:cNvSpPr txBox="1"/>
          <p:nvPr/>
        </p:nvSpPr>
        <p:spPr>
          <a:xfrm>
            <a:off x="379424" y="330575"/>
            <a:ext cx="8307300" cy="4926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2000">
                <a:latin typeface="Poppins SemiBold"/>
                <a:ea typeface="Poppins SemiBold"/>
                <a:cs typeface="Poppins SemiBold"/>
                <a:sym typeface="Poppins SemiBold"/>
              </a:rPr>
              <a:t>Meet the Executive Team</a:t>
            </a:r>
            <a:endParaRPr sz="1100">
              <a:latin typeface="Poppins Light"/>
              <a:ea typeface="Poppins Light"/>
              <a:cs typeface="Poppins Light"/>
              <a:sym typeface="Poppins Light"/>
            </a:endParaRPr>
          </a:p>
        </p:txBody>
      </p:sp>
      <p:grpSp>
        <p:nvGrpSpPr>
          <p:cNvPr id="377" name="Google Shape;377;p23"/>
          <p:cNvGrpSpPr/>
          <p:nvPr/>
        </p:nvGrpSpPr>
        <p:grpSpPr>
          <a:xfrm>
            <a:off x="1123925" y="975575"/>
            <a:ext cx="3329100" cy="2910600"/>
            <a:chOff x="1123925" y="975575"/>
            <a:chExt cx="3329100" cy="2910600"/>
          </a:xfrm>
        </p:grpSpPr>
        <p:sp>
          <p:nvSpPr>
            <p:cNvPr id="378" name="Google Shape;378;p23"/>
            <p:cNvSpPr/>
            <p:nvPr/>
          </p:nvSpPr>
          <p:spPr>
            <a:xfrm>
              <a:off x="1123925" y="975575"/>
              <a:ext cx="3329100" cy="2910600"/>
            </a:xfrm>
            <a:prstGeom prst="roundRect">
              <a:avLst>
                <a:gd name="adj" fmla="val 2866"/>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3"/>
            <p:cNvSpPr txBox="1"/>
            <p:nvPr/>
          </p:nvSpPr>
          <p:spPr>
            <a:xfrm>
              <a:off x="2061275" y="1978450"/>
              <a:ext cx="14544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a:latin typeface="Poppins SemiBold"/>
                  <a:ea typeface="Poppins SemiBold"/>
                  <a:cs typeface="Poppins SemiBold"/>
                  <a:sym typeface="Poppins SemiBold"/>
                </a:rPr>
                <a:t>Pete Howroyd</a:t>
              </a:r>
              <a:endParaRPr sz="1200">
                <a:latin typeface="Poppins SemiBold"/>
                <a:ea typeface="Poppins SemiBold"/>
                <a:cs typeface="Poppins SemiBold"/>
                <a:sym typeface="Poppins SemiBold"/>
              </a:endParaRPr>
            </a:p>
          </p:txBody>
        </p:sp>
        <p:sp>
          <p:nvSpPr>
            <p:cNvPr id="380" name="Google Shape;380;p23"/>
            <p:cNvSpPr txBox="1"/>
            <p:nvPr/>
          </p:nvSpPr>
          <p:spPr>
            <a:xfrm>
              <a:off x="1373975" y="2485875"/>
              <a:ext cx="2829000" cy="13791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Clr>
                  <a:schemeClr val="dk1"/>
                </a:buClr>
                <a:buSzPts val="1100"/>
                <a:buFont typeface="Arial"/>
                <a:buNone/>
              </a:pPr>
              <a:r>
                <a:rPr lang="en" sz="800" dirty="0">
                  <a:solidFill>
                    <a:srgbClr val="666666"/>
                  </a:solidFill>
                  <a:latin typeface="Poppins Light"/>
                  <a:ea typeface="Poppins Light"/>
                  <a:cs typeface="Poppins Light"/>
                  <a:sym typeface="Poppins Light"/>
                </a:rPr>
                <a:t>Pete is a seasoned Loyalty executive and Founder of The Loyalty People, a successful Loyalty &amp; CRM strategy agency offering global brands access to expert knowledge and resources. Prior to this Pete directed and grew many well-known loyalty programs internationally across fashion, pharmacy, and luxury industries</a:t>
              </a:r>
              <a:endParaRPr sz="800" dirty="0">
                <a:solidFill>
                  <a:srgbClr val="666666"/>
                </a:solidFill>
                <a:latin typeface="Poppins Light"/>
                <a:ea typeface="Poppins Light"/>
                <a:cs typeface="Poppins Light"/>
                <a:sym typeface="Poppins Light"/>
              </a:endParaRPr>
            </a:p>
            <a:p>
              <a:pPr marL="0" lvl="0" indent="0" algn="l" rtl="0">
                <a:lnSpc>
                  <a:spcPct val="115000"/>
                </a:lnSpc>
                <a:spcBef>
                  <a:spcPts val="0"/>
                </a:spcBef>
                <a:spcAft>
                  <a:spcPts val="0"/>
                </a:spcAft>
                <a:buClr>
                  <a:schemeClr val="dk1"/>
                </a:buClr>
                <a:buSzPts val="1100"/>
                <a:buFont typeface="Arial"/>
                <a:buNone/>
              </a:pPr>
              <a:endParaRPr sz="800" dirty="0">
                <a:solidFill>
                  <a:srgbClr val="434343"/>
                </a:solidFill>
                <a:latin typeface="Poppins Light"/>
                <a:ea typeface="Poppins Light"/>
                <a:cs typeface="Poppins Light"/>
                <a:sym typeface="Poppins Light"/>
              </a:endParaRPr>
            </a:p>
            <a:p>
              <a:pPr marL="0" lvl="0" indent="0" algn="l" rtl="0">
                <a:spcBef>
                  <a:spcPts val="0"/>
                </a:spcBef>
                <a:spcAft>
                  <a:spcPts val="0"/>
                </a:spcAft>
                <a:buNone/>
              </a:pPr>
              <a:endParaRPr sz="400" dirty="0">
                <a:latin typeface="Poppins SemiBold"/>
                <a:ea typeface="Poppins SemiBold"/>
                <a:cs typeface="Poppins SemiBold"/>
                <a:sym typeface="Poppins SemiBold"/>
              </a:endParaRPr>
            </a:p>
          </p:txBody>
        </p:sp>
        <p:sp>
          <p:nvSpPr>
            <p:cNvPr id="381" name="Google Shape;381;p23"/>
            <p:cNvSpPr txBox="1"/>
            <p:nvPr/>
          </p:nvSpPr>
          <p:spPr>
            <a:xfrm>
              <a:off x="2440775" y="2204875"/>
              <a:ext cx="6954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solidFill>
                    <a:srgbClr val="5BD9AB"/>
                  </a:solidFill>
                  <a:latin typeface="Poppins SemiBold"/>
                  <a:ea typeface="Poppins SemiBold"/>
                  <a:cs typeface="Poppins SemiBold"/>
                  <a:sym typeface="Poppins SemiBold"/>
                </a:rPr>
                <a:t>FOUNDER</a:t>
              </a:r>
              <a:endParaRPr sz="400">
                <a:solidFill>
                  <a:srgbClr val="5BD9AB"/>
                </a:solidFill>
                <a:latin typeface="Poppins SemiBold"/>
                <a:ea typeface="Poppins SemiBold"/>
                <a:cs typeface="Poppins SemiBold"/>
                <a:sym typeface="Poppins SemiBold"/>
              </a:endParaRPr>
            </a:p>
          </p:txBody>
        </p:sp>
        <p:pic>
          <p:nvPicPr>
            <p:cNvPr id="382" name="Google Shape;382;p23"/>
            <p:cNvPicPr preferRelativeResize="0"/>
            <p:nvPr/>
          </p:nvPicPr>
          <p:blipFill>
            <a:blip r:embed="rId4">
              <a:alphaModFix/>
            </a:blip>
            <a:stretch>
              <a:fillRect/>
            </a:stretch>
          </p:blipFill>
          <p:spPr>
            <a:xfrm>
              <a:off x="2402800" y="1224150"/>
              <a:ext cx="771351" cy="723901"/>
            </a:xfrm>
            <a:prstGeom prst="rect">
              <a:avLst/>
            </a:prstGeom>
            <a:noFill/>
            <a:ln>
              <a:noFill/>
            </a:ln>
          </p:spPr>
        </p:pic>
      </p:grpSp>
      <p:grpSp>
        <p:nvGrpSpPr>
          <p:cNvPr id="383" name="Google Shape;383;p23"/>
          <p:cNvGrpSpPr/>
          <p:nvPr/>
        </p:nvGrpSpPr>
        <p:grpSpPr>
          <a:xfrm>
            <a:off x="4705350" y="975575"/>
            <a:ext cx="3329100" cy="3172600"/>
            <a:chOff x="1123925" y="975575"/>
            <a:chExt cx="3329100" cy="3172600"/>
          </a:xfrm>
        </p:grpSpPr>
        <p:sp>
          <p:nvSpPr>
            <p:cNvPr id="384" name="Google Shape;384;p23"/>
            <p:cNvSpPr/>
            <p:nvPr/>
          </p:nvSpPr>
          <p:spPr>
            <a:xfrm>
              <a:off x="1123925" y="975575"/>
              <a:ext cx="3329100" cy="2910600"/>
            </a:xfrm>
            <a:prstGeom prst="roundRect">
              <a:avLst>
                <a:gd name="adj" fmla="val 2866"/>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3"/>
            <p:cNvSpPr txBox="1"/>
            <p:nvPr/>
          </p:nvSpPr>
          <p:spPr>
            <a:xfrm>
              <a:off x="2061275" y="1978450"/>
              <a:ext cx="14544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a:latin typeface="Poppins SemiBold"/>
                  <a:ea typeface="Poppins SemiBold"/>
                  <a:cs typeface="Poppins SemiBold"/>
                  <a:sym typeface="Poppins SemiBold"/>
                </a:rPr>
                <a:t>Tom Peace</a:t>
              </a:r>
              <a:endParaRPr sz="1200">
                <a:latin typeface="Poppins SemiBold"/>
                <a:ea typeface="Poppins SemiBold"/>
                <a:cs typeface="Poppins SemiBold"/>
                <a:sym typeface="Poppins SemiBold"/>
              </a:endParaRPr>
            </a:p>
          </p:txBody>
        </p:sp>
        <p:sp>
          <p:nvSpPr>
            <p:cNvPr id="386" name="Google Shape;386;p23"/>
            <p:cNvSpPr txBox="1"/>
            <p:nvPr/>
          </p:nvSpPr>
          <p:spPr>
            <a:xfrm>
              <a:off x="1373975" y="2485875"/>
              <a:ext cx="2829000" cy="16623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Clr>
                  <a:schemeClr val="dk1"/>
                </a:buClr>
                <a:buSzPts val="1100"/>
                <a:buFont typeface="Arial"/>
                <a:buNone/>
              </a:pPr>
              <a:r>
                <a:rPr lang="en" sz="800" dirty="0">
                  <a:solidFill>
                    <a:srgbClr val="666666"/>
                  </a:solidFill>
                  <a:latin typeface="Poppins Light"/>
                  <a:ea typeface="Poppins Light"/>
                  <a:cs typeface="Poppins Light"/>
                  <a:sym typeface="Poppins Light"/>
                </a:rPr>
                <a:t>Tom has 15 years experience working at the forefront of the loyalty industry. He brings expert knowledge in all forms of customer loyalty including Financial Services, Retail, F&amp;B, Travel and FMCG sectors. Tom's experience covers the latest trends in loyalty including “Paid-for loyalty”, Card-linking, real-time data analytics and emotional/experiential loyalty techniques</a:t>
              </a:r>
              <a:endParaRPr sz="800" dirty="0">
                <a:solidFill>
                  <a:srgbClr val="666666"/>
                </a:solidFill>
                <a:latin typeface="Poppins Light"/>
                <a:ea typeface="Poppins Light"/>
                <a:cs typeface="Poppins Light"/>
                <a:sym typeface="Poppins Light"/>
              </a:endParaRPr>
            </a:p>
            <a:p>
              <a:pPr marL="0" lvl="0" indent="0" algn="ctr" rtl="0">
                <a:lnSpc>
                  <a:spcPct val="115000"/>
                </a:lnSpc>
                <a:spcBef>
                  <a:spcPts val="0"/>
                </a:spcBef>
                <a:spcAft>
                  <a:spcPts val="0"/>
                </a:spcAft>
                <a:buClr>
                  <a:schemeClr val="dk1"/>
                </a:buClr>
                <a:buSzPts val="1100"/>
                <a:buFont typeface="Arial"/>
                <a:buNone/>
              </a:pPr>
              <a:endParaRPr sz="800" dirty="0">
                <a:solidFill>
                  <a:srgbClr val="666666"/>
                </a:solidFill>
                <a:latin typeface="Poppins Light"/>
                <a:ea typeface="Poppins Light"/>
                <a:cs typeface="Poppins Light"/>
                <a:sym typeface="Poppins Light"/>
              </a:endParaRPr>
            </a:p>
            <a:p>
              <a:pPr marL="0" lvl="0" indent="0" algn="l" rtl="0">
                <a:lnSpc>
                  <a:spcPct val="115000"/>
                </a:lnSpc>
                <a:spcBef>
                  <a:spcPts val="0"/>
                </a:spcBef>
                <a:spcAft>
                  <a:spcPts val="0"/>
                </a:spcAft>
                <a:buClr>
                  <a:schemeClr val="dk1"/>
                </a:buClr>
                <a:buSzPts val="1100"/>
                <a:buFont typeface="Arial"/>
                <a:buNone/>
              </a:pPr>
              <a:endParaRPr sz="800" dirty="0">
                <a:solidFill>
                  <a:srgbClr val="434343"/>
                </a:solidFill>
                <a:latin typeface="Poppins Light"/>
                <a:ea typeface="Poppins Light"/>
                <a:cs typeface="Poppins Light"/>
                <a:sym typeface="Poppins Light"/>
              </a:endParaRPr>
            </a:p>
            <a:p>
              <a:pPr marL="0" lvl="0" indent="0" algn="l" rtl="0">
                <a:spcBef>
                  <a:spcPts val="0"/>
                </a:spcBef>
                <a:spcAft>
                  <a:spcPts val="0"/>
                </a:spcAft>
                <a:buNone/>
              </a:pPr>
              <a:endParaRPr sz="400" dirty="0">
                <a:latin typeface="Poppins SemiBold"/>
                <a:ea typeface="Poppins SemiBold"/>
                <a:cs typeface="Poppins SemiBold"/>
                <a:sym typeface="Poppins SemiBold"/>
              </a:endParaRPr>
            </a:p>
          </p:txBody>
        </p:sp>
        <p:sp>
          <p:nvSpPr>
            <p:cNvPr id="387" name="Google Shape;387;p23"/>
            <p:cNvSpPr txBox="1"/>
            <p:nvPr/>
          </p:nvSpPr>
          <p:spPr>
            <a:xfrm>
              <a:off x="2440775" y="2204875"/>
              <a:ext cx="695400" cy="307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800">
                  <a:solidFill>
                    <a:srgbClr val="5BD9AB"/>
                  </a:solidFill>
                  <a:latin typeface="Poppins SemiBold"/>
                  <a:ea typeface="Poppins SemiBold"/>
                  <a:cs typeface="Poppins SemiBold"/>
                  <a:sym typeface="Poppins SemiBold"/>
                </a:rPr>
                <a:t>CRO</a:t>
              </a:r>
              <a:endParaRPr sz="400">
                <a:solidFill>
                  <a:srgbClr val="5BD9AB"/>
                </a:solidFill>
                <a:latin typeface="Poppins SemiBold"/>
                <a:ea typeface="Poppins SemiBold"/>
                <a:cs typeface="Poppins SemiBold"/>
                <a:sym typeface="Poppins SemiBold"/>
              </a:endParaRPr>
            </a:p>
          </p:txBody>
        </p:sp>
        <p:pic>
          <p:nvPicPr>
            <p:cNvPr id="388" name="Google Shape;388;p23"/>
            <p:cNvPicPr preferRelativeResize="0"/>
            <p:nvPr/>
          </p:nvPicPr>
          <p:blipFill>
            <a:blip r:embed="rId4">
              <a:alphaModFix/>
            </a:blip>
            <a:stretch>
              <a:fillRect/>
            </a:stretch>
          </p:blipFill>
          <p:spPr>
            <a:xfrm>
              <a:off x="2402800" y="1224150"/>
              <a:ext cx="771351" cy="723901"/>
            </a:xfrm>
            <a:prstGeom prst="rect">
              <a:avLst/>
            </a:prstGeom>
            <a:noFill/>
            <a:ln>
              <a:noFill/>
            </a:ln>
          </p:spPr>
        </p:pic>
      </p:grpSp>
      <p:pic>
        <p:nvPicPr>
          <p:cNvPr id="389" name="Google Shape;389;p23"/>
          <p:cNvPicPr preferRelativeResize="0"/>
          <p:nvPr/>
        </p:nvPicPr>
        <p:blipFill>
          <a:blip r:embed="rId5">
            <a:alphaModFix/>
          </a:blip>
          <a:stretch>
            <a:fillRect/>
          </a:stretch>
        </p:blipFill>
        <p:spPr>
          <a:xfrm>
            <a:off x="5977238" y="1219550"/>
            <a:ext cx="785325" cy="738025"/>
          </a:xfrm>
          <a:prstGeom prst="rect">
            <a:avLst/>
          </a:prstGeom>
          <a:noFill/>
          <a:ln>
            <a:noFill/>
          </a:ln>
        </p:spPr>
      </p:pic>
      <p:pic>
        <p:nvPicPr>
          <p:cNvPr id="390" name="Google Shape;390;p23"/>
          <p:cNvPicPr preferRelativeResize="0"/>
          <p:nvPr/>
        </p:nvPicPr>
        <p:blipFill>
          <a:blip r:embed="rId6">
            <a:alphaModFix/>
          </a:blip>
          <a:stretch>
            <a:fillRect/>
          </a:stretch>
        </p:blipFill>
        <p:spPr>
          <a:xfrm>
            <a:off x="457200" y="4161475"/>
            <a:ext cx="596025" cy="5960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94"/>
        <p:cNvGrpSpPr/>
        <p:nvPr/>
      </p:nvGrpSpPr>
      <p:grpSpPr>
        <a:xfrm>
          <a:off x="0" y="0"/>
          <a:ext cx="0" cy="0"/>
          <a:chOff x="0" y="0"/>
          <a:chExt cx="0" cy="0"/>
        </a:xfrm>
      </p:grpSpPr>
      <p:sp>
        <p:nvSpPr>
          <p:cNvPr id="395" name="Google Shape;395;p24"/>
          <p:cNvSpPr txBox="1"/>
          <p:nvPr/>
        </p:nvSpPr>
        <p:spPr>
          <a:xfrm>
            <a:off x="4571997" y="457210"/>
            <a:ext cx="4248000" cy="1723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5000">
                <a:latin typeface="Poppins SemiBold"/>
                <a:ea typeface="Poppins SemiBold"/>
                <a:cs typeface="Poppins SemiBold"/>
                <a:sym typeface="Poppins SemiBold"/>
              </a:rPr>
              <a:t>Let’s Talk</a:t>
            </a:r>
            <a:endParaRPr sz="5000">
              <a:latin typeface="Poppins SemiBold"/>
              <a:ea typeface="Poppins SemiBold"/>
              <a:cs typeface="Poppins SemiBold"/>
              <a:sym typeface="Poppins SemiBold"/>
            </a:endParaRPr>
          </a:p>
          <a:p>
            <a:pPr marL="0" lvl="0" indent="0" algn="l" rtl="0">
              <a:spcBef>
                <a:spcPts val="0"/>
              </a:spcBef>
              <a:spcAft>
                <a:spcPts val="0"/>
              </a:spcAft>
              <a:buNone/>
            </a:pPr>
            <a:r>
              <a:rPr lang="en" sz="5000">
                <a:latin typeface="Poppins SemiBold"/>
                <a:ea typeface="Poppins SemiBold"/>
                <a:cs typeface="Poppins SemiBold"/>
                <a:sym typeface="Poppins SemiBold"/>
              </a:rPr>
              <a:t>Soon</a:t>
            </a:r>
            <a:endParaRPr sz="5000">
              <a:latin typeface="Poppins SemiBold"/>
              <a:ea typeface="Poppins SemiBold"/>
              <a:cs typeface="Poppins SemiBold"/>
              <a:sym typeface="Poppins SemiBold"/>
            </a:endParaRPr>
          </a:p>
        </p:txBody>
      </p:sp>
      <p:sp>
        <p:nvSpPr>
          <p:cNvPr id="396" name="Google Shape;396;p24"/>
          <p:cNvSpPr txBox="1"/>
          <p:nvPr/>
        </p:nvSpPr>
        <p:spPr>
          <a:xfrm>
            <a:off x="4581525" y="2181000"/>
            <a:ext cx="3000000" cy="12006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n" sz="1200">
                <a:latin typeface="Poppins SemiBold"/>
                <a:ea typeface="Poppins SemiBold"/>
                <a:cs typeface="Poppins SemiBold"/>
                <a:sym typeface="Poppins SemiBold"/>
              </a:rPr>
              <a:t>Tom Peace</a:t>
            </a:r>
            <a:endParaRPr sz="1200">
              <a:latin typeface="Poppins SemiBold"/>
              <a:ea typeface="Poppins SemiBold"/>
              <a:cs typeface="Poppins SemiBold"/>
              <a:sym typeface="Poppins SemiBold"/>
            </a:endParaRPr>
          </a:p>
          <a:p>
            <a:pPr marL="0" lvl="0" indent="0" algn="l" rtl="0">
              <a:lnSpc>
                <a:spcPct val="150000"/>
              </a:lnSpc>
              <a:spcBef>
                <a:spcPts val="0"/>
              </a:spcBef>
              <a:spcAft>
                <a:spcPts val="0"/>
              </a:spcAft>
              <a:buNone/>
            </a:pPr>
            <a:r>
              <a:rPr lang="en" sz="1200" u="sng">
                <a:solidFill>
                  <a:srgbClr val="666666"/>
                </a:solidFill>
                <a:latin typeface="Poppins Light"/>
                <a:ea typeface="Poppins Light"/>
                <a:cs typeface="Poppins Light"/>
                <a:sym typeface="Poppins Light"/>
                <a:hlinkClick r:id="rId4">
                  <a:extLst>
                    <a:ext uri="{A12FA001-AC4F-418D-AE19-62706E023703}">
                      <ahyp:hlinkClr xmlns:ahyp="http://schemas.microsoft.com/office/drawing/2018/hyperlinkcolor" val="tx"/>
                    </a:ext>
                  </a:extLst>
                </a:hlinkClick>
              </a:rPr>
              <a:t>tom@theloyaltypeople.com</a:t>
            </a:r>
            <a:endParaRPr sz="1200">
              <a:solidFill>
                <a:srgbClr val="666666"/>
              </a:solidFill>
              <a:latin typeface="Poppins Light"/>
              <a:ea typeface="Poppins Light"/>
              <a:cs typeface="Poppins Light"/>
              <a:sym typeface="Poppins Light"/>
            </a:endParaRPr>
          </a:p>
          <a:p>
            <a:pPr marL="0" lvl="0" indent="0" algn="l" rtl="0">
              <a:lnSpc>
                <a:spcPct val="150000"/>
              </a:lnSpc>
              <a:spcBef>
                <a:spcPts val="0"/>
              </a:spcBef>
              <a:spcAft>
                <a:spcPts val="0"/>
              </a:spcAft>
              <a:buNone/>
            </a:pPr>
            <a:r>
              <a:rPr lang="en" sz="1200">
                <a:solidFill>
                  <a:srgbClr val="666666"/>
                </a:solidFill>
                <a:latin typeface="Poppins Light"/>
                <a:ea typeface="Poppins Light"/>
                <a:cs typeface="Poppins Light"/>
                <a:sym typeface="Poppins Light"/>
              </a:rPr>
              <a:t>+44 773 321 328</a:t>
            </a:r>
            <a:endParaRPr sz="1200">
              <a:solidFill>
                <a:srgbClr val="666666"/>
              </a:solidFill>
              <a:latin typeface="Poppins Light"/>
              <a:ea typeface="Poppins Light"/>
              <a:cs typeface="Poppins Light"/>
              <a:sym typeface="Poppins Light"/>
            </a:endParaRPr>
          </a:p>
          <a:p>
            <a:pPr marL="0" lvl="0" indent="0" algn="l" rtl="0">
              <a:lnSpc>
                <a:spcPct val="150000"/>
              </a:lnSpc>
              <a:spcBef>
                <a:spcPts val="0"/>
              </a:spcBef>
              <a:spcAft>
                <a:spcPts val="0"/>
              </a:spcAft>
              <a:buNone/>
            </a:pPr>
            <a:r>
              <a:rPr lang="en" sz="1200">
                <a:solidFill>
                  <a:srgbClr val="666666"/>
                </a:solidFill>
                <a:latin typeface="Poppins Light"/>
                <a:ea typeface="Poppins Light"/>
                <a:cs typeface="Poppins Light"/>
                <a:sym typeface="Poppins Light"/>
              </a:rPr>
              <a:t>www.theloyaltypeople.com</a:t>
            </a:r>
            <a:endParaRPr sz="1200">
              <a:solidFill>
                <a:srgbClr val="666666"/>
              </a:solidFill>
              <a:latin typeface="Poppins Light"/>
              <a:ea typeface="Poppins Light"/>
              <a:cs typeface="Poppins Light"/>
              <a:sym typeface="Poppins Light"/>
            </a:endParaRPr>
          </a:p>
        </p:txBody>
      </p:sp>
      <p:pic>
        <p:nvPicPr>
          <p:cNvPr id="397" name="Google Shape;397;p24"/>
          <p:cNvPicPr preferRelativeResize="0"/>
          <p:nvPr/>
        </p:nvPicPr>
        <p:blipFill>
          <a:blip r:embed="rId5">
            <a:alphaModFix/>
          </a:blip>
          <a:stretch>
            <a:fillRect/>
          </a:stretch>
        </p:blipFill>
        <p:spPr>
          <a:xfrm>
            <a:off x="457200" y="4161475"/>
            <a:ext cx="596025" cy="596025"/>
          </a:xfrm>
          <a:prstGeom prst="rect">
            <a:avLst/>
          </a:prstGeom>
          <a:noFill/>
          <a:ln>
            <a:noFill/>
          </a:ln>
        </p:spPr>
      </p:pic>
      <p:pic>
        <p:nvPicPr>
          <p:cNvPr id="398" name="Google Shape;398;p24"/>
          <p:cNvPicPr preferRelativeResize="0"/>
          <p:nvPr/>
        </p:nvPicPr>
        <p:blipFill>
          <a:blip r:embed="rId5">
            <a:alphaModFix/>
          </a:blip>
          <a:stretch>
            <a:fillRect/>
          </a:stretch>
        </p:blipFill>
        <p:spPr>
          <a:xfrm>
            <a:off x="457200" y="462022"/>
            <a:ext cx="1012875" cy="10128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
        <p:cNvGrpSpPr/>
        <p:nvPr/>
      </p:nvGrpSpPr>
      <p:grpSpPr>
        <a:xfrm>
          <a:off x="0" y="0"/>
          <a:ext cx="0" cy="0"/>
          <a:chOff x="0" y="0"/>
          <a:chExt cx="0" cy="0"/>
        </a:xfrm>
      </p:grpSpPr>
      <p:pic>
        <p:nvPicPr>
          <p:cNvPr id="61" name="Google Shape;61;p14"/>
          <p:cNvPicPr preferRelativeResize="0"/>
          <p:nvPr/>
        </p:nvPicPr>
        <p:blipFill>
          <a:blip r:embed="rId4">
            <a:alphaModFix/>
          </a:blip>
          <a:stretch>
            <a:fillRect/>
          </a:stretch>
        </p:blipFill>
        <p:spPr>
          <a:xfrm>
            <a:off x="4055550" y="3158185"/>
            <a:ext cx="265825" cy="265825"/>
          </a:xfrm>
          <a:prstGeom prst="rect">
            <a:avLst/>
          </a:prstGeom>
          <a:noFill/>
          <a:ln>
            <a:noFill/>
          </a:ln>
        </p:spPr>
      </p:pic>
      <p:sp>
        <p:nvSpPr>
          <p:cNvPr id="62" name="Google Shape;62;p14"/>
          <p:cNvSpPr txBox="1"/>
          <p:nvPr/>
        </p:nvSpPr>
        <p:spPr>
          <a:xfrm>
            <a:off x="379425" y="330575"/>
            <a:ext cx="8307300" cy="8466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2000" dirty="0">
                <a:latin typeface="Poppins SemiBold"/>
                <a:ea typeface="Poppins SemiBold"/>
                <a:cs typeface="Poppins SemiBold"/>
                <a:sym typeface="Poppins SemiBold"/>
              </a:rPr>
              <a:t>A global ecosystem of experts, laser focused on</a:t>
            </a:r>
            <a:endParaRPr sz="2000" dirty="0">
              <a:latin typeface="Poppins SemiBold"/>
              <a:ea typeface="Poppins SemiBold"/>
              <a:cs typeface="Poppins SemiBold"/>
              <a:sym typeface="Poppins SemiBold"/>
            </a:endParaRPr>
          </a:p>
          <a:p>
            <a:pPr marL="0" lvl="0" indent="0" algn="ctr" rtl="0">
              <a:lnSpc>
                <a:spcPct val="115000"/>
              </a:lnSpc>
              <a:spcBef>
                <a:spcPts val="0"/>
              </a:spcBef>
              <a:spcAft>
                <a:spcPts val="0"/>
              </a:spcAft>
              <a:buNone/>
            </a:pPr>
            <a:r>
              <a:rPr lang="en" sz="2000" dirty="0">
                <a:latin typeface="Poppins SemiBold"/>
                <a:ea typeface="Poppins SemiBold"/>
                <a:cs typeface="Poppins SemiBold"/>
                <a:sym typeface="Poppins SemiBold"/>
              </a:rPr>
              <a:t>loyalty, CRM &amp; customer engagement</a:t>
            </a:r>
            <a:endParaRPr sz="2000" dirty="0">
              <a:latin typeface="Poppins SemiBold"/>
              <a:ea typeface="Poppins SemiBold"/>
              <a:cs typeface="Poppins SemiBold"/>
              <a:sym typeface="Poppins SemiBold"/>
            </a:endParaRPr>
          </a:p>
        </p:txBody>
      </p:sp>
      <p:pic>
        <p:nvPicPr>
          <p:cNvPr id="63" name="Google Shape;63;p14"/>
          <p:cNvPicPr preferRelativeResize="0"/>
          <p:nvPr/>
        </p:nvPicPr>
        <p:blipFill>
          <a:blip r:embed="rId4">
            <a:alphaModFix/>
          </a:blip>
          <a:stretch>
            <a:fillRect/>
          </a:stretch>
        </p:blipFill>
        <p:spPr>
          <a:xfrm>
            <a:off x="1987675" y="1490900"/>
            <a:ext cx="345450" cy="345450"/>
          </a:xfrm>
          <a:prstGeom prst="rect">
            <a:avLst/>
          </a:prstGeom>
          <a:noFill/>
          <a:ln>
            <a:noFill/>
          </a:ln>
        </p:spPr>
      </p:pic>
      <p:pic>
        <p:nvPicPr>
          <p:cNvPr id="64" name="Google Shape;64;p14"/>
          <p:cNvPicPr preferRelativeResize="0"/>
          <p:nvPr/>
        </p:nvPicPr>
        <p:blipFill>
          <a:blip r:embed="rId4">
            <a:alphaModFix/>
          </a:blip>
          <a:stretch>
            <a:fillRect/>
          </a:stretch>
        </p:blipFill>
        <p:spPr>
          <a:xfrm>
            <a:off x="1642225" y="2005250"/>
            <a:ext cx="429900" cy="429900"/>
          </a:xfrm>
          <a:prstGeom prst="rect">
            <a:avLst/>
          </a:prstGeom>
          <a:noFill/>
          <a:ln>
            <a:noFill/>
          </a:ln>
        </p:spPr>
      </p:pic>
      <p:pic>
        <p:nvPicPr>
          <p:cNvPr id="65" name="Google Shape;65;p14"/>
          <p:cNvPicPr preferRelativeResize="0"/>
          <p:nvPr/>
        </p:nvPicPr>
        <p:blipFill>
          <a:blip r:embed="rId4">
            <a:alphaModFix/>
          </a:blip>
          <a:stretch>
            <a:fillRect/>
          </a:stretch>
        </p:blipFill>
        <p:spPr>
          <a:xfrm>
            <a:off x="5943600" y="2141850"/>
            <a:ext cx="345450" cy="345450"/>
          </a:xfrm>
          <a:prstGeom prst="rect">
            <a:avLst/>
          </a:prstGeom>
          <a:noFill/>
          <a:ln>
            <a:noFill/>
          </a:ln>
        </p:spPr>
      </p:pic>
      <p:pic>
        <p:nvPicPr>
          <p:cNvPr id="66" name="Google Shape;66;p14"/>
          <p:cNvPicPr preferRelativeResize="0"/>
          <p:nvPr/>
        </p:nvPicPr>
        <p:blipFill>
          <a:blip r:embed="rId4">
            <a:alphaModFix/>
          </a:blip>
          <a:stretch>
            <a:fillRect/>
          </a:stretch>
        </p:blipFill>
        <p:spPr>
          <a:xfrm>
            <a:off x="6058750" y="2863475"/>
            <a:ext cx="345450" cy="345450"/>
          </a:xfrm>
          <a:prstGeom prst="rect">
            <a:avLst/>
          </a:prstGeom>
          <a:noFill/>
          <a:ln>
            <a:noFill/>
          </a:ln>
        </p:spPr>
      </p:pic>
      <p:pic>
        <p:nvPicPr>
          <p:cNvPr id="67" name="Google Shape;67;p14"/>
          <p:cNvPicPr preferRelativeResize="0"/>
          <p:nvPr/>
        </p:nvPicPr>
        <p:blipFill>
          <a:blip r:embed="rId4">
            <a:alphaModFix/>
          </a:blip>
          <a:stretch>
            <a:fillRect/>
          </a:stretch>
        </p:blipFill>
        <p:spPr>
          <a:xfrm>
            <a:off x="7102800" y="2487300"/>
            <a:ext cx="345450" cy="345450"/>
          </a:xfrm>
          <a:prstGeom prst="rect">
            <a:avLst/>
          </a:prstGeom>
          <a:noFill/>
          <a:ln>
            <a:noFill/>
          </a:ln>
        </p:spPr>
      </p:pic>
      <p:pic>
        <p:nvPicPr>
          <p:cNvPr id="68" name="Google Shape;68;p14"/>
          <p:cNvPicPr preferRelativeResize="0"/>
          <p:nvPr/>
        </p:nvPicPr>
        <p:blipFill>
          <a:blip r:embed="rId4">
            <a:alphaModFix/>
          </a:blip>
          <a:stretch>
            <a:fillRect/>
          </a:stretch>
        </p:blipFill>
        <p:spPr>
          <a:xfrm>
            <a:off x="7102800" y="3370150"/>
            <a:ext cx="345450" cy="345450"/>
          </a:xfrm>
          <a:prstGeom prst="rect">
            <a:avLst/>
          </a:prstGeom>
          <a:noFill/>
          <a:ln>
            <a:noFill/>
          </a:ln>
        </p:spPr>
      </p:pic>
      <p:pic>
        <p:nvPicPr>
          <p:cNvPr id="69" name="Google Shape;69;p14"/>
          <p:cNvPicPr preferRelativeResize="0"/>
          <p:nvPr/>
        </p:nvPicPr>
        <p:blipFill>
          <a:blip r:embed="rId4">
            <a:alphaModFix/>
          </a:blip>
          <a:stretch>
            <a:fillRect/>
          </a:stretch>
        </p:blipFill>
        <p:spPr>
          <a:xfrm>
            <a:off x="4891850" y="3904650"/>
            <a:ext cx="345450" cy="345450"/>
          </a:xfrm>
          <a:prstGeom prst="rect">
            <a:avLst/>
          </a:prstGeom>
          <a:noFill/>
          <a:ln>
            <a:noFill/>
          </a:ln>
        </p:spPr>
      </p:pic>
      <p:pic>
        <p:nvPicPr>
          <p:cNvPr id="70" name="Google Shape;70;p14"/>
          <p:cNvPicPr preferRelativeResize="0"/>
          <p:nvPr/>
        </p:nvPicPr>
        <p:blipFill>
          <a:blip r:embed="rId4">
            <a:alphaModFix/>
          </a:blip>
          <a:stretch>
            <a:fillRect/>
          </a:stretch>
        </p:blipFill>
        <p:spPr>
          <a:xfrm>
            <a:off x="2688575" y="4449700"/>
            <a:ext cx="290875" cy="290875"/>
          </a:xfrm>
          <a:prstGeom prst="rect">
            <a:avLst/>
          </a:prstGeom>
          <a:noFill/>
          <a:ln>
            <a:noFill/>
          </a:ln>
        </p:spPr>
      </p:pic>
      <p:pic>
        <p:nvPicPr>
          <p:cNvPr id="71" name="Google Shape;71;p14"/>
          <p:cNvPicPr preferRelativeResize="0"/>
          <p:nvPr/>
        </p:nvPicPr>
        <p:blipFill>
          <a:blip r:embed="rId4">
            <a:alphaModFix/>
          </a:blip>
          <a:stretch>
            <a:fillRect/>
          </a:stretch>
        </p:blipFill>
        <p:spPr>
          <a:xfrm>
            <a:off x="1375825" y="3098575"/>
            <a:ext cx="345450" cy="345450"/>
          </a:xfrm>
          <a:prstGeom prst="rect">
            <a:avLst/>
          </a:prstGeom>
          <a:noFill/>
          <a:ln>
            <a:noFill/>
          </a:ln>
        </p:spPr>
      </p:pic>
      <p:pic>
        <p:nvPicPr>
          <p:cNvPr id="72" name="Google Shape;72;p14"/>
          <p:cNvPicPr preferRelativeResize="0"/>
          <p:nvPr/>
        </p:nvPicPr>
        <p:blipFill>
          <a:blip r:embed="rId4">
            <a:alphaModFix/>
          </a:blip>
          <a:stretch>
            <a:fillRect/>
          </a:stretch>
        </p:blipFill>
        <p:spPr>
          <a:xfrm>
            <a:off x="3533000" y="1271475"/>
            <a:ext cx="345450" cy="345450"/>
          </a:xfrm>
          <a:prstGeom prst="rect">
            <a:avLst/>
          </a:prstGeom>
          <a:noFill/>
          <a:ln>
            <a:noFill/>
          </a:ln>
        </p:spPr>
      </p:pic>
      <p:pic>
        <p:nvPicPr>
          <p:cNvPr id="73" name="Google Shape;73;p14"/>
          <p:cNvPicPr preferRelativeResize="0"/>
          <p:nvPr/>
        </p:nvPicPr>
        <p:blipFill>
          <a:blip r:embed="rId4">
            <a:alphaModFix/>
          </a:blip>
          <a:stretch>
            <a:fillRect/>
          </a:stretch>
        </p:blipFill>
        <p:spPr>
          <a:xfrm>
            <a:off x="284475" y="2005250"/>
            <a:ext cx="345450" cy="345450"/>
          </a:xfrm>
          <a:prstGeom prst="rect">
            <a:avLst/>
          </a:prstGeom>
          <a:noFill/>
          <a:ln>
            <a:noFill/>
          </a:ln>
        </p:spPr>
      </p:pic>
      <p:pic>
        <p:nvPicPr>
          <p:cNvPr id="74" name="Google Shape;74;p14"/>
          <p:cNvPicPr preferRelativeResize="0"/>
          <p:nvPr/>
        </p:nvPicPr>
        <p:blipFill>
          <a:blip r:embed="rId5">
            <a:alphaModFix/>
          </a:blip>
          <a:stretch>
            <a:fillRect/>
          </a:stretch>
        </p:blipFill>
        <p:spPr>
          <a:xfrm>
            <a:off x="2333125" y="2598488"/>
            <a:ext cx="429900" cy="429900"/>
          </a:xfrm>
          <a:prstGeom prst="rect">
            <a:avLst/>
          </a:prstGeom>
          <a:noFill/>
          <a:ln>
            <a:noFill/>
          </a:ln>
        </p:spPr>
      </p:pic>
      <p:pic>
        <p:nvPicPr>
          <p:cNvPr id="75" name="Google Shape;75;p14"/>
          <p:cNvPicPr preferRelativeResize="0"/>
          <p:nvPr/>
        </p:nvPicPr>
        <p:blipFill>
          <a:blip r:embed="rId5">
            <a:alphaModFix/>
          </a:blip>
          <a:stretch>
            <a:fillRect/>
          </a:stretch>
        </p:blipFill>
        <p:spPr>
          <a:xfrm>
            <a:off x="945925" y="2445075"/>
            <a:ext cx="290875" cy="290875"/>
          </a:xfrm>
          <a:prstGeom prst="rect">
            <a:avLst/>
          </a:prstGeom>
          <a:noFill/>
          <a:ln>
            <a:noFill/>
          </a:ln>
        </p:spPr>
      </p:pic>
      <p:pic>
        <p:nvPicPr>
          <p:cNvPr id="76" name="Google Shape;76;p14"/>
          <p:cNvPicPr preferRelativeResize="0"/>
          <p:nvPr/>
        </p:nvPicPr>
        <p:blipFill>
          <a:blip r:embed="rId5">
            <a:alphaModFix/>
          </a:blip>
          <a:stretch>
            <a:fillRect/>
          </a:stretch>
        </p:blipFill>
        <p:spPr>
          <a:xfrm>
            <a:off x="1639525" y="2668012"/>
            <a:ext cx="290875" cy="290875"/>
          </a:xfrm>
          <a:prstGeom prst="rect">
            <a:avLst/>
          </a:prstGeom>
          <a:noFill/>
          <a:ln>
            <a:noFill/>
          </a:ln>
        </p:spPr>
      </p:pic>
      <p:pic>
        <p:nvPicPr>
          <p:cNvPr id="77" name="Google Shape;77;p14"/>
          <p:cNvPicPr preferRelativeResize="0"/>
          <p:nvPr/>
        </p:nvPicPr>
        <p:blipFill>
          <a:blip r:embed="rId5">
            <a:alphaModFix/>
          </a:blip>
          <a:stretch>
            <a:fillRect/>
          </a:stretch>
        </p:blipFill>
        <p:spPr>
          <a:xfrm>
            <a:off x="2176900" y="3931950"/>
            <a:ext cx="290875" cy="290875"/>
          </a:xfrm>
          <a:prstGeom prst="rect">
            <a:avLst/>
          </a:prstGeom>
          <a:noFill/>
          <a:ln>
            <a:noFill/>
          </a:ln>
        </p:spPr>
      </p:pic>
      <p:pic>
        <p:nvPicPr>
          <p:cNvPr id="78" name="Google Shape;78;p14"/>
          <p:cNvPicPr preferRelativeResize="0"/>
          <p:nvPr/>
        </p:nvPicPr>
        <p:blipFill>
          <a:blip r:embed="rId5">
            <a:alphaModFix/>
          </a:blip>
          <a:stretch>
            <a:fillRect/>
          </a:stretch>
        </p:blipFill>
        <p:spPr>
          <a:xfrm>
            <a:off x="6302862" y="3613775"/>
            <a:ext cx="290875" cy="290875"/>
          </a:xfrm>
          <a:prstGeom prst="rect">
            <a:avLst/>
          </a:prstGeom>
          <a:noFill/>
          <a:ln>
            <a:noFill/>
          </a:ln>
        </p:spPr>
      </p:pic>
      <p:pic>
        <p:nvPicPr>
          <p:cNvPr id="79" name="Google Shape;79;p14"/>
          <p:cNvPicPr preferRelativeResize="0"/>
          <p:nvPr/>
        </p:nvPicPr>
        <p:blipFill>
          <a:blip r:embed="rId5">
            <a:alphaModFix/>
          </a:blip>
          <a:stretch>
            <a:fillRect/>
          </a:stretch>
        </p:blipFill>
        <p:spPr>
          <a:xfrm>
            <a:off x="6655973" y="1545475"/>
            <a:ext cx="345450" cy="345420"/>
          </a:xfrm>
          <a:prstGeom prst="rect">
            <a:avLst/>
          </a:prstGeom>
          <a:noFill/>
          <a:ln>
            <a:noFill/>
          </a:ln>
        </p:spPr>
      </p:pic>
      <p:pic>
        <p:nvPicPr>
          <p:cNvPr id="80" name="Google Shape;80;p14"/>
          <p:cNvPicPr preferRelativeResize="0"/>
          <p:nvPr/>
        </p:nvPicPr>
        <p:blipFill>
          <a:blip r:embed="rId5">
            <a:alphaModFix/>
          </a:blip>
          <a:stretch>
            <a:fillRect/>
          </a:stretch>
        </p:blipFill>
        <p:spPr>
          <a:xfrm>
            <a:off x="7323848" y="4655575"/>
            <a:ext cx="345450" cy="345420"/>
          </a:xfrm>
          <a:prstGeom prst="rect">
            <a:avLst/>
          </a:prstGeom>
          <a:noFill/>
          <a:ln>
            <a:noFill/>
          </a:ln>
        </p:spPr>
      </p:pic>
      <p:pic>
        <p:nvPicPr>
          <p:cNvPr id="81" name="Google Shape;81;p14"/>
          <p:cNvPicPr preferRelativeResize="0"/>
          <p:nvPr/>
        </p:nvPicPr>
        <p:blipFill>
          <a:blip r:embed="rId4">
            <a:alphaModFix/>
          </a:blip>
          <a:stretch>
            <a:fillRect/>
          </a:stretch>
        </p:blipFill>
        <p:spPr>
          <a:xfrm>
            <a:off x="2701100" y="1225075"/>
            <a:ext cx="265825" cy="265825"/>
          </a:xfrm>
          <a:prstGeom prst="rect">
            <a:avLst/>
          </a:prstGeom>
          <a:noFill/>
          <a:ln>
            <a:noFill/>
          </a:ln>
        </p:spPr>
      </p:pic>
      <p:pic>
        <p:nvPicPr>
          <p:cNvPr id="82" name="Google Shape;82;p14"/>
          <p:cNvPicPr preferRelativeResize="0"/>
          <p:nvPr/>
        </p:nvPicPr>
        <p:blipFill>
          <a:blip r:embed="rId4">
            <a:alphaModFix/>
          </a:blip>
          <a:stretch>
            <a:fillRect/>
          </a:stretch>
        </p:blipFill>
        <p:spPr>
          <a:xfrm>
            <a:off x="3006750" y="2087288"/>
            <a:ext cx="265825" cy="265825"/>
          </a:xfrm>
          <a:prstGeom prst="rect">
            <a:avLst/>
          </a:prstGeom>
          <a:noFill/>
          <a:ln>
            <a:noFill/>
          </a:ln>
        </p:spPr>
      </p:pic>
      <p:pic>
        <p:nvPicPr>
          <p:cNvPr id="83" name="Google Shape;83;p14"/>
          <p:cNvPicPr preferRelativeResize="0"/>
          <p:nvPr/>
        </p:nvPicPr>
        <p:blipFill>
          <a:blip r:embed="rId5">
            <a:alphaModFix/>
          </a:blip>
          <a:stretch>
            <a:fillRect/>
          </a:stretch>
        </p:blipFill>
        <p:spPr>
          <a:xfrm>
            <a:off x="8586250" y="1963023"/>
            <a:ext cx="345450" cy="345450"/>
          </a:xfrm>
          <a:prstGeom prst="rect">
            <a:avLst/>
          </a:prstGeom>
          <a:noFill/>
          <a:ln>
            <a:noFill/>
          </a:ln>
        </p:spPr>
      </p:pic>
      <p:pic>
        <p:nvPicPr>
          <p:cNvPr id="84" name="Google Shape;84;p14"/>
          <p:cNvPicPr preferRelativeResize="0"/>
          <p:nvPr/>
        </p:nvPicPr>
        <p:blipFill>
          <a:blip r:embed="rId5">
            <a:alphaModFix/>
          </a:blip>
          <a:stretch>
            <a:fillRect/>
          </a:stretch>
        </p:blipFill>
        <p:spPr>
          <a:xfrm>
            <a:off x="7941400" y="1963023"/>
            <a:ext cx="345450" cy="345450"/>
          </a:xfrm>
          <a:prstGeom prst="rect">
            <a:avLst/>
          </a:prstGeom>
          <a:noFill/>
          <a:ln>
            <a:noFill/>
          </a:ln>
        </p:spPr>
      </p:pic>
      <p:pic>
        <p:nvPicPr>
          <p:cNvPr id="85" name="Google Shape;85;p14"/>
          <p:cNvPicPr preferRelativeResize="0"/>
          <p:nvPr/>
        </p:nvPicPr>
        <p:blipFill>
          <a:blip r:embed="rId5">
            <a:alphaModFix/>
          </a:blip>
          <a:stretch>
            <a:fillRect/>
          </a:stretch>
        </p:blipFill>
        <p:spPr>
          <a:xfrm>
            <a:off x="921124" y="1711975"/>
            <a:ext cx="345450" cy="345430"/>
          </a:xfrm>
          <a:prstGeom prst="rect">
            <a:avLst/>
          </a:prstGeom>
          <a:noFill/>
          <a:ln>
            <a:noFill/>
          </a:ln>
        </p:spPr>
      </p:pic>
      <p:pic>
        <p:nvPicPr>
          <p:cNvPr id="86" name="Google Shape;86;p14"/>
          <p:cNvPicPr preferRelativeResize="0"/>
          <p:nvPr/>
        </p:nvPicPr>
        <p:blipFill>
          <a:blip r:embed="rId5">
            <a:alphaModFix/>
          </a:blip>
          <a:stretch>
            <a:fillRect/>
          </a:stretch>
        </p:blipFill>
        <p:spPr>
          <a:xfrm>
            <a:off x="6563012" y="2308475"/>
            <a:ext cx="265825" cy="265806"/>
          </a:xfrm>
          <a:prstGeom prst="rect">
            <a:avLst/>
          </a:prstGeom>
          <a:noFill/>
          <a:ln>
            <a:noFill/>
          </a:ln>
        </p:spPr>
      </p:pic>
      <p:pic>
        <p:nvPicPr>
          <p:cNvPr id="87" name="Google Shape;87;p14"/>
          <p:cNvPicPr preferRelativeResize="0"/>
          <p:nvPr/>
        </p:nvPicPr>
        <p:blipFill>
          <a:blip r:embed="rId5">
            <a:alphaModFix/>
          </a:blip>
          <a:stretch>
            <a:fillRect/>
          </a:stretch>
        </p:blipFill>
        <p:spPr>
          <a:xfrm>
            <a:off x="4572000" y="4573150"/>
            <a:ext cx="429900" cy="429900"/>
          </a:xfrm>
          <a:prstGeom prst="rect">
            <a:avLst/>
          </a:prstGeom>
          <a:noFill/>
          <a:ln>
            <a:noFill/>
          </a:ln>
        </p:spPr>
      </p:pic>
      <p:pic>
        <p:nvPicPr>
          <p:cNvPr id="88" name="Google Shape;88;p14"/>
          <p:cNvPicPr preferRelativeResize="0"/>
          <p:nvPr/>
        </p:nvPicPr>
        <p:blipFill>
          <a:blip r:embed="rId4">
            <a:alphaModFix/>
          </a:blip>
          <a:stretch>
            <a:fillRect/>
          </a:stretch>
        </p:blipFill>
        <p:spPr>
          <a:xfrm>
            <a:off x="7376175" y="1963025"/>
            <a:ext cx="265825" cy="265825"/>
          </a:xfrm>
          <a:prstGeom prst="rect">
            <a:avLst/>
          </a:prstGeom>
          <a:noFill/>
          <a:ln>
            <a:noFill/>
          </a:ln>
        </p:spPr>
      </p:pic>
      <p:cxnSp>
        <p:nvCxnSpPr>
          <p:cNvPr id="89" name="Google Shape;89;p14"/>
          <p:cNvCxnSpPr>
            <a:stCxn id="72" idx="1"/>
            <a:endCxn id="81" idx="3"/>
          </p:cNvCxnSpPr>
          <p:nvPr/>
        </p:nvCxnSpPr>
        <p:spPr>
          <a:xfrm rot="10800000">
            <a:off x="2966900" y="1358100"/>
            <a:ext cx="566100" cy="86100"/>
          </a:xfrm>
          <a:prstGeom prst="straightConnector1">
            <a:avLst/>
          </a:prstGeom>
          <a:noFill/>
          <a:ln w="9525" cap="flat" cmpd="sng">
            <a:solidFill>
              <a:schemeClr val="dk2"/>
            </a:solidFill>
            <a:prstDash val="dot"/>
            <a:round/>
            <a:headEnd type="none" w="med" len="med"/>
            <a:tailEnd type="none" w="med" len="med"/>
          </a:ln>
        </p:spPr>
      </p:cxnSp>
      <p:cxnSp>
        <p:nvCxnSpPr>
          <p:cNvPr id="90" name="Google Shape;90;p14"/>
          <p:cNvCxnSpPr>
            <a:stCxn id="81" idx="1"/>
            <a:endCxn id="63" idx="3"/>
          </p:cNvCxnSpPr>
          <p:nvPr/>
        </p:nvCxnSpPr>
        <p:spPr>
          <a:xfrm flipH="1">
            <a:off x="2333000" y="1357988"/>
            <a:ext cx="368100" cy="305700"/>
          </a:xfrm>
          <a:prstGeom prst="straightConnector1">
            <a:avLst/>
          </a:prstGeom>
          <a:noFill/>
          <a:ln w="9525" cap="flat" cmpd="sng">
            <a:solidFill>
              <a:schemeClr val="dk2"/>
            </a:solidFill>
            <a:prstDash val="dot"/>
            <a:round/>
            <a:headEnd type="none" w="med" len="med"/>
            <a:tailEnd type="none" w="med" len="med"/>
          </a:ln>
        </p:spPr>
      </p:cxnSp>
      <p:cxnSp>
        <p:nvCxnSpPr>
          <p:cNvPr id="91" name="Google Shape;91;p14"/>
          <p:cNvCxnSpPr>
            <a:stCxn id="63" idx="1"/>
            <a:endCxn id="85" idx="3"/>
          </p:cNvCxnSpPr>
          <p:nvPr/>
        </p:nvCxnSpPr>
        <p:spPr>
          <a:xfrm flipH="1">
            <a:off x="1266475" y="1663625"/>
            <a:ext cx="721200" cy="221100"/>
          </a:xfrm>
          <a:prstGeom prst="straightConnector1">
            <a:avLst/>
          </a:prstGeom>
          <a:noFill/>
          <a:ln w="9525" cap="flat" cmpd="sng">
            <a:solidFill>
              <a:schemeClr val="dk2"/>
            </a:solidFill>
            <a:prstDash val="dot"/>
            <a:round/>
            <a:headEnd type="none" w="med" len="med"/>
            <a:tailEnd type="none" w="med" len="med"/>
          </a:ln>
        </p:spPr>
      </p:cxnSp>
      <p:cxnSp>
        <p:nvCxnSpPr>
          <p:cNvPr id="92" name="Google Shape;92;p14"/>
          <p:cNvCxnSpPr>
            <a:endCxn id="64" idx="0"/>
          </p:cNvCxnSpPr>
          <p:nvPr/>
        </p:nvCxnSpPr>
        <p:spPr>
          <a:xfrm flipH="1">
            <a:off x="1857175" y="1836350"/>
            <a:ext cx="303300" cy="168900"/>
          </a:xfrm>
          <a:prstGeom prst="straightConnector1">
            <a:avLst/>
          </a:prstGeom>
          <a:noFill/>
          <a:ln w="9525" cap="flat" cmpd="sng">
            <a:solidFill>
              <a:schemeClr val="dk2"/>
            </a:solidFill>
            <a:prstDash val="dot"/>
            <a:round/>
            <a:headEnd type="none" w="med" len="med"/>
            <a:tailEnd type="none" w="med" len="med"/>
          </a:ln>
        </p:spPr>
      </p:cxnSp>
      <p:cxnSp>
        <p:nvCxnSpPr>
          <p:cNvPr id="93" name="Google Shape;93;p14"/>
          <p:cNvCxnSpPr>
            <a:stCxn id="64" idx="1"/>
            <a:endCxn id="75" idx="3"/>
          </p:cNvCxnSpPr>
          <p:nvPr/>
        </p:nvCxnSpPr>
        <p:spPr>
          <a:xfrm flipH="1">
            <a:off x="1236925" y="2220200"/>
            <a:ext cx="405300" cy="370200"/>
          </a:xfrm>
          <a:prstGeom prst="straightConnector1">
            <a:avLst/>
          </a:prstGeom>
          <a:noFill/>
          <a:ln w="9525" cap="flat" cmpd="sng">
            <a:solidFill>
              <a:schemeClr val="dk2"/>
            </a:solidFill>
            <a:prstDash val="dot"/>
            <a:round/>
            <a:headEnd type="none" w="med" len="med"/>
            <a:tailEnd type="none" w="med" len="med"/>
          </a:ln>
        </p:spPr>
      </p:cxnSp>
      <p:cxnSp>
        <p:nvCxnSpPr>
          <p:cNvPr id="94" name="Google Shape;94;p14"/>
          <p:cNvCxnSpPr>
            <a:stCxn id="75" idx="1"/>
            <a:endCxn id="73" idx="3"/>
          </p:cNvCxnSpPr>
          <p:nvPr/>
        </p:nvCxnSpPr>
        <p:spPr>
          <a:xfrm rot="10800000">
            <a:off x="630025" y="2178012"/>
            <a:ext cx="315900" cy="412500"/>
          </a:xfrm>
          <a:prstGeom prst="straightConnector1">
            <a:avLst/>
          </a:prstGeom>
          <a:noFill/>
          <a:ln w="9525" cap="flat" cmpd="sng">
            <a:solidFill>
              <a:schemeClr val="dk2"/>
            </a:solidFill>
            <a:prstDash val="dot"/>
            <a:round/>
            <a:headEnd type="none" w="med" len="med"/>
            <a:tailEnd type="none" w="med" len="med"/>
          </a:ln>
        </p:spPr>
      </p:cxnSp>
      <p:cxnSp>
        <p:nvCxnSpPr>
          <p:cNvPr id="95" name="Google Shape;95;p14"/>
          <p:cNvCxnSpPr>
            <a:stCxn id="85" idx="3"/>
            <a:endCxn id="64" idx="1"/>
          </p:cNvCxnSpPr>
          <p:nvPr/>
        </p:nvCxnSpPr>
        <p:spPr>
          <a:xfrm>
            <a:off x="1266574" y="1884690"/>
            <a:ext cx="375600" cy="335400"/>
          </a:xfrm>
          <a:prstGeom prst="straightConnector1">
            <a:avLst/>
          </a:prstGeom>
          <a:noFill/>
          <a:ln w="9525" cap="flat" cmpd="sng">
            <a:solidFill>
              <a:schemeClr val="dk2"/>
            </a:solidFill>
            <a:prstDash val="dot"/>
            <a:round/>
            <a:headEnd type="none" w="med" len="med"/>
            <a:tailEnd type="none" w="med" len="med"/>
          </a:ln>
        </p:spPr>
      </p:cxnSp>
      <p:cxnSp>
        <p:nvCxnSpPr>
          <p:cNvPr id="96" name="Google Shape;96;p14"/>
          <p:cNvCxnSpPr>
            <a:stCxn id="85" idx="1"/>
            <a:endCxn id="73" idx="3"/>
          </p:cNvCxnSpPr>
          <p:nvPr/>
        </p:nvCxnSpPr>
        <p:spPr>
          <a:xfrm flipH="1">
            <a:off x="629824" y="1884690"/>
            <a:ext cx="291300" cy="293400"/>
          </a:xfrm>
          <a:prstGeom prst="straightConnector1">
            <a:avLst/>
          </a:prstGeom>
          <a:noFill/>
          <a:ln w="9525" cap="flat" cmpd="sng">
            <a:solidFill>
              <a:schemeClr val="dk2"/>
            </a:solidFill>
            <a:prstDash val="dot"/>
            <a:round/>
            <a:headEnd type="none" w="med" len="med"/>
            <a:tailEnd type="none" w="med" len="med"/>
          </a:ln>
        </p:spPr>
      </p:cxnSp>
      <p:cxnSp>
        <p:nvCxnSpPr>
          <p:cNvPr id="97" name="Google Shape;97;p14"/>
          <p:cNvCxnSpPr>
            <a:stCxn id="82" idx="0"/>
            <a:endCxn id="81" idx="2"/>
          </p:cNvCxnSpPr>
          <p:nvPr/>
        </p:nvCxnSpPr>
        <p:spPr>
          <a:xfrm rot="10800000">
            <a:off x="2833963" y="1490888"/>
            <a:ext cx="305700" cy="596400"/>
          </a:xfrm>
          <a:prstGeom prst="straightConnector1">
            <a:avLst/>
          </a:prstGeom>
          <a:noFill/>
          <a:ln w="9525" cap="flat" cmpd="sng">
            <a:solidFill>
              <a:schemeClr val="dk2"/>
            </a:solidFill>
            <a:prstDash val="dot"/>
            <a:round/>
            <a:headEnd type="none" w="med" len="med"/>
            <a:tailEnd type="none" w="med" len="med"/>
          </a:ln>
        </p:spPr>
      </p:cxnSp>
      <p:cxnSp>
        <p:nvCxnSpPr>
          <p:cNvPr id="98" name="Google Shape;98;p14"/>
          <p:cNvCxnSpPr>
            <a:stCxn id="82" idx="3"/>
            <a:endCxn id="72" idx="2"/>
          </p:cNvCxnSpPr>
          <p:nvPr/>
        </p:nvCxnSpPr>
        <p:spPr>
          <a:xfrm rot="10800000" flipH="1">
            <a:off x="3272575" y="1616900"/>
            <a:ext cx="433200" cy="603300"/>
          </a:xfrm>
          <a:prstGeom prst="straightConnector1">
            <a:avLst/>
          </a:prstGeom>
          <a:noFill/>
          <a:ln w="9525" cap="flat" cmpd="sng">
            <a:solidFill>
              <a:schemeClr val="dk2"/>
            </a:solidFill>
            <a:prstDash val="dot"/>
            <a:round/>
            <a:headEnd type="none" w="med" len="med"/>
            <a:tailEnd type="none" w="med" len="med"/>
          </a:ln>
        </p:spPr>
      </p:cxnSp>
      <p:cxnSp>
        <p:nvCxnSpPr>
          <p:cNvPr id="99" name="Google Shape;99;p14"/>
          <p:cNvCxnSpPr>
            <a:stCxn id="82" idx="2"/>
            <a:endCxn id="74" idx="3"/>
          </p:cNvCxnSpPr>
          <p:nvPr/>
        </p:nvCxnSpPr>
        <p:spPr>
          <a:xfrm flipH="1">
            <a:off x="2763163" y="2353113"/>
            <a:ext cx="376500" cy="460200"/>
          </a:xfrm>
          <a:prstGeom prst="straightConnector1">
            <a:avLst/>
          </a:prstGeom>
          <a:noFill/>
          <a:ln w="9525" cap="flat" cmpd="sng">
            <a:solidFill>
              <a:schemeClr val="dk2"/>
            </a:solidFill>
            <a:prstDash val="dot"/>
            <a:round/>
            <a:headEnd type="none" w="med" len="med"/>
            <a:tailEnd type="none" w="med" len="med"/>
          </a:ln>
        </p:spPr>
      </p:cxnSp>
      <p:cxnSp>
        <p:nvCxnSpPr>
          <p:cNvPr id="100" name="Google Shape;100;p14"/>
          <p:cNvCxnSpPr>
            <a:stCxn id="74" idx="1"/>
            <a:endCxn id="76" idx="3"/>
          </p:cNvCxnSpPr>
          <p:nvPr/>
        </p:nvCxnSpPr>
        <p:spPr>
          <a:xfrm rot="10800000">
            <a:off x="1930525" y="2813438"/>
            <a:ext cx="402600" cy="0"/>
          </a:xfrm>
          <a:prstGeom prst="straightConnector1">
            <a:avLst/>
          </a:prstGeom>
          <a:noFill/>
          <a:ln w="9525" cap="flat" cmpd="sng">
            <a:solidFill>
              <a:schemeClr val="dk2"/>
            </a:solidFill>
            <a:prstDash val="dot"/>
            <a:round/>
            <a:headEnd type="none" w="med" len="med"/>
            <a:tailEnd type="none" w="med" len="med"/>
          </a:ln>
        </p:spPr>
      </p:cxnSp>
      <p:cxnSp>
        <p:nvCxnSpPr>
          <p:cNvPr id="101" name="Google Shape;101;p14"/>
          <p:cNvCxnSpPr>
            <a:stCxn id="64" idx="2"/>
            <a:endCxn id="76" idx="0"/>
          </p:cNvCxnSpPr>
          <p:nvPr/>
        </p:nvCxnSpPr>
        <p:spPr>
          <a:xfrm flipH="1">
            <a:off x="1784875" y="2435150"/>
            <a:ext cx="72300" cy="232800"/>
          </a:xfrm>
          <a:prstGeom prst="straightConnector1">
            <a:avLst/>
          </a:prstGeom>
          <a:noFill/>
          <a:ln w="9525" cap="flat" cmpd="sng">
            <a:solidFill>
              <a:schemeClr val="dk2"/>
            </a:solidFill>
            <a:prstDash val="dot"/>
            <a:round/>
            <a:headEnd type="none" w="med" len="med"/>
            <a:tailEnd type="none" w="med" len="med"/>
          </a:ln>
        </p:spPr>
      </p:cxnSp>
      <p:pic>
        <p:nvPicPr>
          <p:cNvPr id="102" name="Google Shape;102;p14"/>
          <p:cNvPicPr preferRelativeResize="0"/>
          <p:nvPr/>
        </p:nvPicPr>
        <p:blipFill>
          <a:blip r:embed="rId5">
            <a:alphaModFix/>
          </a:blip>
          <a:stretch>
            <a:fillRect/>
          </a:stretch>
        </p:blipFill>
        <p:spPr>
          <a:xfrm>
            <a:off x="3792875" y="2047473"/>
            <a:ext cx="345450" cy="345450"/>
          </a:xfrm>
          <a:prstGeom prst="rect">
            <a:avLst/>
          </a:prstGeom>
          <a:noFill/>
          <a:ln>
            <a:noFill/>
          </a:ln>
        </p:spPr>
      </p:pic>
      <p:cxnSp>
        <p:nvCxnSpPr>
          <p:cNvPr id="103" name="Google Shape;103;p14"/>
          <p:cNvCxnSpPr>
            <a:stCxn id="76" idx="2"/>
            <a:endCxn id="71" idx="0"/>
          </p:cNvCxnSpPr>
          <p:nvPr/>
        </p:nvCxnSpPr>
        <p:spPr>
          <a:xfrm flipH="1">
            <a:off x="1548563" y="2958887"/>
            <a:ext cx="236400" cy="139800"/>
          </a:xfrm>
          <a:prstGeom prst="straightConnector1">
            <a:avLst/>
          </a:prstGeom>
          <a:noFill/>
          <a:ln w="9525" cap="flat" cmpd="sng">
            <a:solidFill>
              <a:schemeClr val="dk2"/>
            </a:solidFill>
            <a:prstDash val="dot"/>
            <a:round/>
            <a:headEnd type="none" w="med" len="med"/>
            <a:tailEnd type="none" w="med" len="med"/>
          </a:ln>
        </p:spPr>
      </p:cxnSp>
      <p:cxnSp>
        <p:nvCxnSpPr>
          <p:cNvPr id="104" name="Google Shape;104;p14"/>
          <p:cNvCxnSpPr>
            <a:stCxn id="71" idx="2"/>
            <a:endCxn id="77" idx="1"/>
          </p:cNvCxnSpPr>
          <p:nvPr/>
        </p:nvCxnSpPr>
        <p:spPr>
          <a:xfrm>
            <a:off x="1548550" y="3444025"/>
            <a:ext cx="628200" cy="633300"/>
          </a:xfrm>
          <a:prstGeom prst="straightConnector1">
            <a:avLst/>
          </a:prstGeom>
          <a:noFill/>
          <a:ln w="9525" cap="flat" cmpd="sng">
            <a:solidFill>
              <a:schemeClr val="dk2"/>
            </a:solidFill>
            <a:prstDash val="dot"/>
            <a:round/>
            <a:headEnd type="none" w="med" len="med"/>
            <a:tailEnd type="none" w="med" len="med"/>
          </a:ln>
        </p:spPr>
      </p:cxnSp>
      <p:cxnSp>
        <p:nvCxnSpPr>
          <p:cNvPr id="105" name="Google Shape;105;p14"/>
          <p:cNvCxnSpPr>
            <a:stCxn id="77" idx="2"/>
            <a:endCxn id="70" idx="1"/>
          </p:cNvCxnSpPr>
          <p:nvPr/>
        </p:nvCxnSpPr>
        <p:spPr>
          <a:xfrm>
            <a:off x="2322338" y="4222825"/>
            <a:ext cx="366300" cy="372300"/>
          </a:xfrm>
          <a:prstGeom prst="straightConnector1">
            <a:avLst/>
          </a:prstGeom>
          <a:noFill/>
          <a:ln w="9525" cap="flat" cmpd="sng">
            <a:solidFill>
              <a:schemeClr val="dk2"/>
            </a:solidFill>
            <a:prstDash val="dot"/>
            <a:round/>
            <a:headEnd type="none" w="med" len="med"/>
            <a:tailEnd type="none" w="med" len="med"/>
          </a:ln>
        </p:spPr>
      </p:cxnSp>
      <p:cxnSp>
        <p:nvCxnSpPr>
          <p:cNvPr id="106" name="Google Shape;106;p14"/>
          <p:cNvCxnSpPr>
            <a:stCxn id="77" idx="0"/>
            <a:endCxn id="74" idx="2"/>
          </p:cNvCxnSpPr>
          <p:nvPr/>
        </p:nvCxnSpPr>
        <p:spPr>
          <a:xfrm rot="10800000" flipH="1">
            <a:off x="2322338" y="3028350"/>
            <a:ext cx="225600" cy="903600"/>
          </a:xfrm>
          <a:prstGeom prst="straightConnector1">
            <a:avLst/>
          </a:prstGeom>
          <a:noFill/>
          <a:ln w="9525" cap="flat" cmpd="sng">
            <a:solidFill>
              <a:schemeClr val="dk2"/>
            </a:solidFill>
            <a:prstDash val="dot"/>
            <a:round/>
            <a:headEnd type="none" w="med" len="med"/>
            <a:tailEnd type="none" w="med" len="med"/>
          </a:ln>
        </p:spPr>
      </p:cxnSp>
      <p:cxnSp>
        <p:nvCxnSpPr>
          <p:cNvPr id="107" name="Google Shape;107;p14"/>
          <p:cNvCxnSpPr>
            <a:stCxn id="70" idx="0"/>
            <a:endCxn id="74" idx="2"/>
          </p:cNvCxnSpPr>
          <p:nvPr/>
        </p:nvCxnSpPr>
        <p:spPr>
          <a:xfrm rot="10800000">
            <a:off x="2548112" y="3028300"/>
            <a:ext cx="285900" cy="1421400"/>
          </a:xfrm>
          <a:prstGeom prst="straightConnector1">
            <a:avLst/>
          </a:prstGeom>
          <a:noFill/>
          <a:ln w="9525" cap="flat" cmpd="sng">
            <a:solidFill>
              <a:schemeClr val="dk2"/>
            </a:solidFill>
            <a:prstDash val="dot"/>
            <a:round/>
            <a:headEnd type="none" w="med" len="med"/>
            <a:tailEnd type="none" w="med" len="med"/>
          </a:ln>
        </p:spPr>
      </p:cxnSp>
      <p:cxnSp>
        <p:nvCxnSpPr>
          <p:cNvPr id="108" name="Google Shape;108;p14"/>
          <p:cNvCxnSpPr>
            <a:stCxn id="64" idx="3"/>
            <a:endCxn id="82" idx="1"/>
          </p:cNvCxnSpPr>
          <p:nvPr/>
        </p:nvCxnSpPr>
        <p:spPr>
          <a:xfrm>
            <a:off x="2072125" y="2220200"/>
            <a:ext cx="934500" cy="0"/>
          </a:xfrm>
          <a:prstGeom prst="straightConnector1">
            <a:avLst/>
          </a:prstGeom>
          <a:noFill/>
          <a:ln w="9525" cap="flat" cmpd="sng">
            <a:solidFill>
              <a:schemeClr val="dk2"/>
            </a:solidFill>
            <a:prstDash val="dot"/>
            <a:round/>
            <a:headEnd type="none" w="med" len="med"/>
            <a:tailEnd type="none" w="med" len="med"/>
          </a:ln>
        </p:spPr>
      </p:cxnSp>
      <p:cxnSp>
        <p:nvCxnSpPr>
          <p:cNvPr id="109" name="Google Shape;109;p14"/>
          <p:cNvCxnSpPr>
            <a:stCxn id="72" idx="3"/>
            <a:endCxn id="110" idx="1"/>
          </p:cNvCxnSpPr>
          <p:nvPr/>
        </p:nvCxnSpPr>
        <p:spPr>
          <a:xfrm>
            <a:off x="3878450" y="1444200"/>
            <a:ext cx="656400" cy="66600"/>
          </a:xfrm>
          <a:prstGeom prst="straightConnector1">
            <a:avLst/>
          </a:prstGeom>
          <a:noFill/>
          <a:ln w="9525" cap="flat" cmpd="sng">
            <a:solidFill>
              <a:schemeClr val="dk2"/>
            </a:solidFill>
            <a:prstDash val="dot"/>
            <a:round/>
            <a:headEnd type="none" w="med" len="med"/>
            <a:tailEnd type="none" w="med" len="med"/>
          </a:ln>
        </p:spPr>
      </p:cxnSp>
      <p:cxnSp>
        <p:nvCxnSpPr>
          <p:cNvPr id="111" name="Google Shape;111;p14"/>
          <p:cNvCxnSpPr>
            <a:stCxn id="79" idx="2"/>
            <a:endCxn id="65" idx="3"/>
          </p:cNvCxnSpPr>
          <p:nvPr/>
        </p:nvCxnSpPr>
        <p:spPr>
          <a:xfrm flipH="1">
            <a:off x="6288998" y="1890895"/>
            <a:ext cx="539700" cy="423600"/>
          </a:xfrm>
          <a:prstGeom prst="straightConnector1">
            <a:avLst/>
          </a:prstGeom>
          <a:noFill/>
          <a:ln w="9525" cap="flat" cmpd="sng">
            <a:solidFill>
              <a:schemeClr val="dk2"/>
            </a:solidFill>
            <a:prstDash val="dot"/>
            <a:round/>
            <a:headEnd type="none" w="med" len="med"/>
            <a:tailEnd type="none" w="med" len="med"/>
          </a:ln>
        </p:spPr>
      </p:cxnSp>
      <p:pic>
        <p:nvPicPr>
          <p:cNvPr id="112" name="Google Shape;112;p14"/>
          <p:cNvPicPr preferRelativeResize="0"/>
          <p:nvPr/>
        </p:nvPicPr>
        <p:blipFill>
          <a:blip r:embed="rId4">
            <a:alphaModFix/>
          </a:blip>
          <a:stretch>
            <a:fillRect/>
          </a:stretch>
        </p:blipFill>
        <p:spPr>
          <a:xfrm>
            <a:off x="5536650" y="1228425"/>
            <a:ext cx="345450" cy="345450"/>
          </a:xfrm>
          <a:prstGeom prst="rect">
            <a:avLst/>
          </a:prstGeom>
          <a:noFill/>
          <a:ln>
            <a:noFill/>
          </a:ln>
        </p:spPr>
      </p:pic>
      <p:pic>
        <p:nvPicPr>
          <p:cNvPr id="110" name="Google Shape;110;p14"/>
          <p:cNvPicPr preferRelativeResize="0"/>
          <p:nvPr/>
        </p:nvPicPr>
        <p:blipFill>
          <a:blip r:embed="rId5">
            <a:alphaModFix/>
          </a:blip>
          <a:stretch>
            <a:fillRect/>
          </a:stretch>
        </p:blipFill>
        <p:spPr>
          <a:xfrm>
            <a:off x="4534825" y="1338123"/>
            <a:ext cx="345450" cy="345450"/>
          </a:xfrm>
          <a:prstGeom prst="rect">
            <a:avLst/>
          </a:prstGeom>
          <a:noFill/>
          <a:ln>
            <a:noFill/>
          </a:ln>
        </p:spPr>
      </p:pic>
      <p:pic>
        <p:nvPicPr>
          <p:cNvPr id="113" name="Google Shape;113;p14"/>
          <p:cNvPicPr preferRelativeResize="0"/>
          <p:nvPr/>
        </p:nvPicPr>
        <p:blipFill>
          <a:blip r:embed="rId5">
            <a:alphaModFix/>
          </a:blip>
          <a:stretch>
            <a:fillRect/>
          </a:stretch>
        </p:blipFill>
        <p:spPr>
          <a:xfrm>
            <a:off x="4435362" y="2087298"/>
            <a:ext cx="345450" cy="345450"/>
          </a:xfrm>
          <a:prstGeom prst="rect">
            <a:avLst/>
          </a:prstGeom>
          <a:noFill/>
          <a:ln>
            <a:noFill/>
          </a:ln>
        </p:spPr>
      </p:pic>
      <p:pic>
        <p:nvPicPr>
          <p:cNvPr id="114" name="Google Shape;114;p14"/>
          <p:cNvPicPr preferRelativeResize="0"/>
          <p:nvPr/>
        </p:nvPicPr>
        <p:blipFill>
          <a:blip r:embed="rId5">
            <a:alphaModFix/>
          </a:blip>
          <a:stretch>
            <a:fillRect/>
          </a:stretch>
        </p:blipFill>
        <p:spPr>
          <a:xfrm>
            <a:off x="5417300" y="3208925"/>
            <a:ext cx="376500" cy="376500"/>
          </a:xfrm>
          <a:prstGeom prst="rect">
            <a:avLst/>
          </a:prstGeom>
          <a:noFill/>
          <a:ln>
            <a:noFill/>
          </a:ln>
        </p:spPr>
      </p:pic>
      <p:pic>
        <p:nvPicPr>
          <p:cNvPr id="115" name="Google Shape;115;p14"/>
          <p:cNvPicPr preferRelativeResize="0"/>
          <p:nvPr/>
        </p:nvPicPr>
        <p:blipFill>
          <a:blip r:embed="rId5">
            <a:alphaModFix/>
          </a:blip>
          <a:stretch>
            <a:fillRect/>
          </a:stretch>
        </p:blipFill>
        <p:spPr>
          <a:xfrm>
            <a:off x="5086700" y="2471775"/>
            <a:ext cx="376500" cy="376500"/>
          </a:xfrm>
          <a:prstGeom prst="rect">
            <a:avLst/>
          </a:prstGeom>
          <a:noFill/>
          <a:ln>
            <a:noFill/>
          </a:ln>
        </p:spPr>
      </p:pic>
      <p:cxnSp>
        <p:nvCxnSpPr>
          <p:cNvPr id="116" name="Google Shape;116;p14"/>
          <p:cNvCxnSpPr>
            <a:stCxn id="72" idx="2"/>
            <a:endCxn id="102" idx="0"/>
          </p:cNvCxnSpPr>
          <p:nvPr/>
        </p:nvCxnSpPr>
        <p:spPr>
          <a:xfrm>
            <a:off x="3705725" y="1616925"/>
            <a:ext cx="259800" cy="430500"/>
          </a:xfrm>
          <a:prstGeom prst="straightConnector1">
            <a:avLst/>
          </a:prstGeom>
          <a:noFill/>
          <a:ln w="9525" cap="flat" cmpd="sng">
            <a:solidFill>
              <a:schemeClr val="dk2"/>
            </a:solidFill>
            <a:prstDash val="dot"/>
            <a:round/>
            <a:headEnd type="none" w="med" len="med"/>
            <a:tailEnd type="none" w="med" len="med"/>
          </a:ln>
        </p:spPr>
      </p:cxnSp>
      <p:cxnSp>
        <p:nvCxnSpPr>
          <p:cNvPr id="117" name="Google Shape;117;p14"/>
          <p:cNvCxnSpPr>
            <a:stCxn id="102" idx="3"/>
            <a:endCxn id="110" idx="2"/>
          </p:cNvCxnSpPr>
          <p:nvPr/>
        </p:nvCxnSpPr>
        <p:spPr>
          <a:xfrm rot="10800000" flipH="1">
            <a:off x="4138325" y="1683498"/>
            <a:ext cx="569100" cy="536700"/>
          </a:xfrm>
          <a:prstGeom prst="straightConnector1">
            <a:avLst/>
          </a:prstGeom>
          <a:noFill/>
          <a:ln w="9525" cap="flat" cmpd="sng">
            <a:solidFill>
              <a:schemeClr val="dk2"/>
            </a:solidFill>
            <a:prstDash val="dot"/>
            <a:round/>
            <a:headEnd type="none" w="med" len="med"/>
            <a:tailEnd type="none" w="med" len="med"/>
          </a:ln>
        </p:spPr>
      </p:cxnSp>
      <p:cxnSp>
        <p:nvCxnSpPr>
          <p:cNvPr id="118" name="Google Shape;118;p14"/>
          <p:cNvCxnSpPr>
            <a:stCxn id="110" idx="3"/>
            <a:endCxn id="112" idx="1"/>
          </p:cNvCxnSpPr>
          <p:nvPr/>
        </p:nvCxnSpPr>
        <p:spPr>
          <a:xfrm rot="10800000" flipH="1">
            <a:off x="4880275" y="1401048"/>
            <a:ext cx="656400" cy="109800"/>
          </a:xfrm>
          <a:prstGeom prst="straightConnector1">
            <a:avLst/>
          </a:prstGeom>
          <a:noFill/>
          <a:ln w="9525" cap="flat" cmpd="sng">
            <a:solidFill>
              <a:schemeClr val="dk2"/>
            </a:solidFill>
            <a:prstDash val="dot"/>
            <a:round/>
            <a:headEnd type="none" w="med" len="med"/>
            <a:tailEnd type="none" w="med" len="med"/>
          </a:ln>
        </p:spPr>
      </p:cxnSp>
      <p:cxnSp>
        <p:nvCxnSpPr>
          <p:cNvPr id="119" name="Google Shape;119;p14"/>
          <p:cNvCxnSpPr>
            <a:stCxn id="63" idx="3"/>
            <a:endCxn id="82" idx="1"/>
          </p:cNvCxnSpPr>
          <p:nvPr/>
        </p:nvCxnSpPr>
        <p:spPr>
          <a:xfrm>
            <a:off x="2333125" y="1663625"/>
            <a:ext cx="673500" cy="556500"/>
          </a:xfrm>
          <a:prstGeom prst="straightConnector1">
            <a:avLst/>
          </a:prstGeom>
          <a:noFill/>
          <a:ln w="9525" cap="flat" cmpd="sng">
            <a:solidFill>
              <a:schemeClr val="dk2"/>
            </a:solidFill>
            <a:prstDash val="dot"/>
            <a:round/>
            <a:headEnd type="none" w="med" len="med"/>
            <a:tailEnd type="none" w="med" len="med"/>
          </a:ln>
        </p:spPr>
      </p:cxnSp>
      <p:cxnSp>
        <p:nvCxnSpPr>
          <p:cNvPr id="120" name="Google Shape;120;p14"/>
          <p:cNvCxnSpPr>
            <a:stCxn id="102" idx="3"/>
            <a:endCxn id="113" idx="1"/>
          </p:cNvCxnSpPr>
          <p:nvPr/>
        </p:nvCxnSpPr>
        <p:spPr>
          <a:xfrm>
            <a:off x="4138325" y="2220198"/>
            <a:ext cx="297000" cy="39900"/>
          </a:xfrm>
          <a:prstGeom prst="straightConnector1">
            <a:avLst/>
          </a:prstGeom>
          <a:noFill/>
          <a:ln w="9525" cap="flat" cmpd="sng">
            <a:solidFill>
              <a:schemeClr val="dk2"/>
            </a:solidFill>
            <a:prstDash val="dot"/>
            <a:round/>
            <a:headEnd type="none" w="med" len="med"/>
            <a:tailEnd type="none" w="med" len="med"/>
          </a:ln>
        </p:spPr>
      </p:cxnSp>
      <p:cxnSp>
        <p:nvCxnSpPr>
          <p:cNvPr id="121" name="Google Shape;121;p14"/>
          <p:cNvCxnSpPr>
            <a:stCxn id="122" idx="3"/>
            <a:endCxn id="112" idx="2"/>
          </p:cNvCxnSpPr>
          <p:nvPr/>
        </p:nvCxnSpPr>
        <p:spPr>
          <a:xfrm rot="10800000" flipH="1">
            <a:off x="5300000" y="1574011"/>
            <a:ext cx="409500" cy="417300"/>
          </a:xfrm>
          <a:prstGeom prst="straightConnector1">
            <a:avLst/>
          </a:prstGeom>
          <a:noFill/>
          <a:ln w="9525" cap="flat" cmpd="sng">
            <a:solidFill>
              <a:schemeClr val="dk2"/>
            </a:solidFill>
            <a:prstDash val="dot"/>
            <a:round/>
            <a:headEnd type="none" w="med" len="med"/>
            <a:tailEnd type="none" w="med" len="med"/>
          </a:ln>
        </p:spPr>
      </p:cxnSp>
      <p:cxnSp>
        <p:nvCxnSpPr>
          <p:cNvPr id="123" name="Google Shape;123;p14"/>
          <p:cNvCxnSpPr>
            <a:stCxn id="112" idx="2"/>
            <a:endCxn id="79" idx="1"/>
          </p:cNvCxnSpPr>
          <p:nvPr/>
        </p:nvCxnSpPr>
        <p:spPr>
          <a:xfrm>
            <a:off x="5709375" y="1573875"/>
            <a:ext cx="946500" cy="144300"/>
          </a:xfrm>
          <a:prstGeom prst="straightConnector1">
            <a:avLst/>
          </a:prstGeom>
          <a:noFill/>
          <a:ln w="9525" cap="flat" cmpd="sng">
            <a:solidFill>
              <a:schemeClr val="dk2"/>
            </a:solidFill>
            <a:prstDash val="dot"/>
            <a:round/>
            <a:headEnd type="none" w="med" len="med"/>
            <a:tailEnd type="none" w="med" len="med"/>
          </a:ln>
        </p:spPr>
      </p:cxnSp>
      <p:cxnSp>
        <p:nvCxnSpPr>
          <p:cNvPr id="124" name="Google Shape;124;p14"/>
          <p:cNvCxnSpPr>
            <a:stCxn id="115" idx="1"/>
            <a:endCxn id="61" idx="3"/>
          </p:cNvCxnSpPr>
          <p:nvPr/>
        </p:nvCxnSpPr>
        <p:spPr>
          <a:xfrm flipH="1">
            <a:off x="4321400" y="2660025"/>
            <a:ext cx="765300" cy="631200"/>
          </a:xfrm>
          <a:prstGeom prst="straightConnector1">
            <a:avLst/>
          </a:prstGeom>
          <a:noFill/>
          <a:ln w="9525" cap="flat" cmpd="sng">
            <a:solidFill>
              <a:schemeClr val="dk2"/>
            </a:solidFill>
            <a:prstDash val="dot"/>
            <a:round/>
            <a:headEnd type="none" w="med" len="med"/>
            <a:tailEnd type="none" w="med" len="med"/>
          </a:ln>
        </p:spPr>
      </p:cxnSp>
      <p:pic>
        <p:nvPicPr>
          <p:cNvPr id="125" name="Google Shape;125;p14"/>
          <p:cNvPicPr preferRelativeResize="0"/>
          <p:nvPr/>
        </p:nvPicPr>
        <p:blipFill>
          <a:blip r:embed="rId4">
            <a:alphaModFix/>
          </a:blip>
          <a:stretch>
            <a:fillRect/>
          </a:stretch>
        </p:blipFill>
        <p:spPr>
          <a:xfrm>
            <a:off x="3912725" y="3798021"/>
            <a:ext cx="225600" cy="225600"/>
          </a:xfrm>
          <a:prstGeom prst="rect">
            <a:avLst/>
          </a:prstGeom>
          <a:noFill/>
          <a:ln>
            <a:noFill/>
          </a:ln>
        </p:spPr>
      </p:pic>
      <p:pic>
        <p:nvPicPr>
          <p:cNvPr id="126" name="Google Shape;126;p14"/>
          <p:cNvPicPr preferRelativeResize="0"/>
          <p:nvPr/>
        </p:nvPicPr>
        <p:blipFill>
          <a:blip r:embed="rId4">
            <a:alphaModFix/>
          </a:blip>
          <a:stretch>
            <a:fillRect/>
          </a:stretch>
        </p:blipFill>
        <p:spPr>
          <a:xfrm>
            <a:off x="4297150" y="2674958"/>
            <a:ext cx="225600" cy="225600"/>
          </a:xfrm>
          <a:prstGeom prst="rect">
            <a:avLst/>
          </a:prstGeom>
          <a:noFill/>
          <a:ln>
            <a:noFill/>
          </a:ln>
        </p:spPr>
      </p:pic>
      <p:pic>
        <p:nvPicPr>
          <p:cNvPr id="127" name="Google Shape;127;p14"/>
          <p:cNvPicPr preferRelativeResize="0"/>
          <p:nvPr/>
        </p:nvPicPr>
        <p:blipFill>
          <a:blip r:embed="rId4">
            <a:alphaModFix/>
          </a:blip>
          <a:stretch>
            <a:fillRect/>
          </a:stretch>
        </p:blipFill>
        <p:spPr>
          <a:xfrm>
            <a:off x="3912725" y="2662758"/>
            <a:ext cx="225600" cy="225600"/>
          </a:xfrm>
          <a:prstGeom prst="rect">
            <a:avLst/>
          </a:prstGeom>
          <a:noFill/>
          <a:ln>
            <a:noFill/>
          </a:ln>
        </p:spPr>
      </p:pic>
      <p:pic>
        <p:nvPicPr>
          <p:cNvPr id="122" name="Google Shape;122;p14"/>
          <p:cNvPicPr preferRelativeResize="0"/>
          <p:nvPr/>
        </p:nvPicPr>
        <p:blipFill>
          <a:blip r:embed="rId5">
            <a:alphaModFix/>
          </a:blip>
          <a:stretch>
            <a:fillRect/>
          </a:stretch>
        </p:blipFill>
        <p:spPr>
          <a:xfrm>
            <a:off x="4954550" y="1818586"/>
            <a:ext cx="345450" cy="345450"/>
          </a:xfrm>
          <a:prstGeom prst="rect">
            <a:avLst/>
          </a:prstGeom>
          <a:noFill/>
          <a:ln>
            <a:noFill/>
          </a:ln>
        </p:spPr>
      </p:pic>
      <p:cxnSp>
        <p:nvCxnSpPr>
          <p:cNvPr id="128" name="Google Shape;128;p14"/>
          <p:cNvCxnSpPr>
            <a:stCxn id="113" idx="2"/>
            <a:endCxn id="126" idx="0"/>
          </p:cNvCxnSpPr>
          <p:nvPr/>
        </p:nvCxnSpPr>
        <p:spPr>
          <a:xfrm flipH="1">
            <a:off x="4410087" y="2432748"/>
            <a:ext cx="198000" cy="242100"/>
          </a:xfrm>
          <a:prstGeom prst="straightConnector1">
            <a:avLst/>
          </a:prstGeom>
          <a:noFill/>
          <a:ln w="9525" cap="flat" cmpd="sng">
            <a:solidFill>
              <a:schemeClr val="dk2"/>
            </a:solidFill>
            <a:prstDash val="dot"/>
            <a:round/>
            <a:headEnd type="none" w="med" len="med"/>
            <a:tailEnd type="none" w="med" len="med"/>
          </a:ln>
        </p:spPr>
      </p:cxnSp>
      <p:cxnSp>
        <p:nvCxnSpPr>
          <p:cNvPr id="129" name="Google Shape;129;p14"/>
          <p:cNvCxnSpPr>
            <a:stCxn id="126" idx="1"/>
            <a:endCxn id="127" idx="3"/>
          </p:cNvCxnSpPr>
          <p:nvPr/>
        </p:nvCxnSpPr>
        <p:spPr>
          <a:xfrm rot="10800000">
            <a:off x="4138450" y="2775458"/>
            <a:ext cx="158700" cy="12300"/>
          </a:xfrm>
          <a:prstGeom prst="straightConnector1">
            <a:avLst/>
          </a:prstGeom>
          <a:noFill/>
          <a:ln w="9525" cap="flat" cmpd="sng">
            <a:solidFill>
              <a:schemeClr val="dk2"/>
            </a:solidFill>
            <a:prstDash val="dot"/>
            <a:round/>
            <a:headEnd type="none" w="med" len="med"/>
            <a:tailEnd type="none" w="med" len="med"/>
          </a:ln>
        </p:spPr>
      </p:cxnSp>
      <p:cxnSp>
        <p:nvCxnSpPr>
          <p:cNvPr id="130" name="Google Shape;130;p14"/>
          <p:cNvCxnSpPr>
            <a:stCxn id="127" idx="0"/>
            <a:endCxn id="102" idx="2"/>
          </p:cNvCxnSpPr>
          <p:nvPr/>
        </p:nvCxnSpPr>
        <p:spPr>
          <a:xfrm rot="10800000">
            <a:off x="3965525" y="2393058"/>
            <a:ext cx="60000" cy="269700"/>
          </a:xfrm>
          <a:prstGeom prst="straightConnector1">
            <a:avLst/>
          </a:prstGeom>
          <a:noFill/>
          <a:ln w="9525" cap="flat" cmpd="sng">
            <a:solidFill>
              <a:schemeClr val="dk2"/>
            </a:solidFill>
            <a:prstDash val="dot"/>
            <a:round/>
            <a:headEnd type="none" w="med" len="med"/>
            <a:tailEnd type="none" w="med" len="med"/>
          </a:ln>
        </p:spPr>
      </p:cxnSp>
      <p:cxnSp>
        <p:nvCxnSpPr>
          <p:cNvPr id="131" name="Google Shape;131;p14"/>
          <p:cNvCxnSpPr>
            <a:stCxn id="102" idx="1"/>
            <a:endCxn id="82" idx="3"/>
          </p:cNvCxnSpPr>
          <p:nvPr/>
        </p:nvCxnSpPr>
        <p:spPr>
          <a:xfrm rot="10800000">
            <a:off x="3272675" y="2220198"/>
            <a:ext cx="520200" cy="0"/>
          </a:xfrm>
          <a:prstGeom prst="straightConnector1">
            <a:avLst/>
          </a:prstGeom>
          <a:noFill/>
          <a:ln w="9525" cap="flat" cmpd="sng">
            <a:solidFill>
              <a:schemeClr val="dk2"/>
            </a:solidFill>
            <a:prstDash val="dot"/>
            <a:round/>
            <a:headEnd type="none" w="med" len="med"/>
            <a:tailEnd type="none" w="med" len="med"/>
          </a:ln>
        </p:spPr>
      </p:cxnSp>
      <p:cxnSp>
        <p:nvCxnSpPr>
          <p:cNvPr id="132" name="Google Shape;132;p14"/>
          <p:cNvCxnSpPr>
            <a:stCxn id="61" idx="0"/>
            <a:endCxn id="127" idx="2"/>
          </p:cNvCxnSpPr>
          <p:nvPr/>
        </p:nvCxnSpPr>
        <p:spPr>
          <a:xfrm rot="10800000">
            <a:off x="4025563" y="2888485"/>
            <a:ext cx="162900" cy="269700"/>
          </a:xfrm>
          <a:prstGeom prst="straightConnector1">
            <a:avLst/>
          </a:prstGeom>
          <a:noFill/>
          <a:ln w="9525" cap="flat" cmpd="sng">
            <a:solidFill>
              <a:schemeClr val="dk2"/>
            </a:solidFill>
            <a:prstDash val="dot"/>
            <a:round/>
            <a:headEnd type="none" w="med" len="med"/>
            <a:tailEnd type="none" w="med" len="med"/>
          </a:ln>
        </p:spPr>
      </p:cxnSp>
      <p:cxnSp>
        <p:nvCxnSpPr>
          <p:cNvPr id="133" name="Google Shape;133;p14"/>
          <p:cNvCxnSpPr>
            <a:stCxn id="126" idx="2"/>
            <a:endCxn id="61" idx="0"/>
          </p:cNvCxnSpPr>
          <p:nvPr/>
        </p:nvCxnSpPr>
        <p:spPr>
          <a:xfrm flipH="1">
            <a:off x="4188550" y="2900558"/>
            <a:ext cx="221400" cy="257700"/>
          </a:xfrm>
          <a:prstGeom prst="straightConnector1">
            <a:avLst/>
          </a:prstGeom>
          <a:noFill/>
          <a:ln w="9525" cap="flat" cmpd="sng">
            <a:solidFill>
              <a:schemeClr val="dk2"/>
            </a:solidFill>
            <a:prstDash val="dot"/>
            <a:round/>
            <a:headEnd type="none" w="med" len="med"/>
            <a:tailEnd type="none" w="med" len="med"/>
          </a:ln>
        </p:spPr>
      </p:cxnSp>
      <p:cxnSp>
        <p:nvCxnSpPr>
          <p:cNvPr id="134" name="Google Shape;134;p14"/>
          <p:cNvCxnSpPr>
            <a:stCxn id="126" idx="3"/>
            <a:endCxn id="115" idx="1"/>
          </p:cNvCxnSpPr>
          <p:nvPr/>
        </p:nvCxnSpPr>
        <p:spPr>
          <a:xfrm rot="10800000" flipH="1">
            <a:off x="4522750" y="2659958"/>
            <a:ext cx="564000" cy="127800"/>
          </a:xfrm>
          <a:prstGeom prst="straightConnector1">
            <a:avLst/>
          </a:prstGeom>
          <a:noFill/>
          <a:ln w="9525" cap="flat" cmpd="sng">
            <a:solidFill>
              <a:schemeClr val="dk2"/>
            </a:solidFill>
            <a:prstDash val="dot"/>
            <a:round/>
            <a:headEnd type="none" w="med" len="med"/>
            <a:tailEnd type="none" w="med" len="med"/>
          </a:ln>
        </p:spPr>
      </p:cxnSp>
      <p:cxnSp>
        <p:nvCxnSpPr>
          <p:cNvPr id="135" name="Google Shape;135;p14"/>
          <p:cNvCxnSpPr>
            <a:stCxn id="115" idx="0"/>
            <a:endCxn id="122" idx="2"/>
          </p:cNvCxnSpPr>
          <p:nvPr/>
        </p:nvCxnSpPr>
        <p:spPr>
          <a:xfrm rot="10800000">
            <a:off x="5127350" y="2163975"/>
            <a:ext cx="147600" cy="307800"/>
          </a:xfrm>
          <a:prstGeom prst="straightConnector1">
            <a:avLst/>
          </a:prstGeom>
          <a:noFill/>
          <a:ln w="9525" cap="flat" cmpd="sng">
            <a:solidFill>
              <a:schemeClr val="dk2"/>
            </a:solidFill>
            <a:prstDash val="dot"/>
            <a:round/>
            <a:headEnd type="none" w="med" len="med"/>
            <a:tailEnd type="none" w="med" len="med"/>
          </a:ln>
        </p:spPr>
      </p:cxnSp>
      <p:cxnSp>
        <p:nvCxnSpPr>
          <p:cNvPr id="136" name="Google Shape;136;p14"/>
          <p:cNvCxnSpPr>
            <a:stCxn id="115" idx="3"/>
            <a:endCxn id="65" idx="1"/>
          </p:cNvCxnSpPr>
          <p:nvPr/>
        </p:nvCxnSpPr>
        <p:spPr>
          <a:xfrm rot="10800000" flipH="1">
            <a:off x="5463200" y="2314725"/>
            <a:ext cx="480300" cy="345300"/>
          </a:xfrm>
          <a:prstGeom prst="straightConnector1">
            <a:avLst/>
          </a:prstGeom>
          <a:noFill/>
          <a:ln w="9525" cap="flat" cmpd="sng">
            <a:solidFill>
              <a:schemeClr val="dk2"/>
            </a:solidFill>
            <a:prstDash val="dot"/>
            <a:round/>
            <a:headEnd type="none" w="med" len="med"/>
            <a:tailEnd type="none" w="med" len="med"/>
          </a:ln>
        </p:spPr>
      </p:cxnSp>
      <p:cxnSp>
        <p:nvCxnSpPr>
          <p:cNvPr id="137" name="Google Shape;137;p14"/>
          <p:cNvCxnSpPr>
            <a:stCxn id="65" idx="0"/>
            <a:endCxn id="112" idx="2"/>
          </p:cNvCxnSpPr>
          <p:nvPr/>
        </p:nvCxnSpPr>
        <p:spPr>
          <a:xfrm rot="10800000">
            <a:off x="5709525" y="1573950"/>
            <a:ext cx="406800" cy="567900"/>
          </a:xfrm>
          <a:prstGeom prst="straightConnector1">
            <a:avLst/>
          </a:prstGeom>
          <a:noFill/>
          <a:ln w="9525" cap="flat" cmpd="sng">
            <a:solidFill>
              <a:schemeClr val="dk2"/>
            </a:solidFill>
            <a:prstDash val="dot"/>
            <a:round/>
            <a:headEnd type="none" w="med" len="med"/>
            <a:tailEnd type="none" w="med" len="med"/>
          </a:ln>
        </p:spPr>
      </p:cxnSp>
      <p:cxnSp>
        <p:nvCxnSpPr>
          <p:cNvPr id="138" name="Google Shape;138;p14"/>
          <p:cNvCxnSpPr>
            <a:stCxn id="86" idx="0"/>
            <a:endCxn id="79" idx="2"/>
          </p:cNvCxnSpPr>
          <p:nvPr/>
        </p:nvCxnSpPr>
        <p:spPr>
          <a:xfrm rot="10800000" flipH="1">
            <a:off x="6695925" y="1890875"/>
            <a:ext cx="132900" cy="417600"/>
          </a:xfrm>
          <a:prstGeom prst="straightConnector1">
            <a:avLst/>
          </a:prstGeom>
          <a:noFill/>
          <a:ln w="9525" cap="flat" cmpd="sng">
            <a:solidFill>
              <a:schemeClr val="dk2"/>
            </a:solidFill>
            <a:prstDash val="dot"/>
            <a:round/>
            <a:headEnd type="none" w="med" len="med"/>
            <a:tailEnd type="none" w="med" len="med"/>
          </a:ln>
        </p:spPr>
      </p:cxnSp>
      <p:cxnSp>
        <p:nvCxnSpPr>
          <p:cNvPr id="139" name="Google Shape;139;p14"/>
          <p:cNvCxnSpPr>
            <a:stCxn id="86" idx="1"/>
            <a:endCxn id="65" idx="3"/>
          </p:cNvCxnSpPr>
          <p:nvPr/>
        </p:nvCxnSpPr>
        <p:spPr>
          <a:xfrm rot="10800000">
            <a:off x="6289112" y="2314478"/>
            <a:ext cx="273900" cy="126900"/>
          </a:xfrm>
          <a:prstGeom prst="straightConnector1">
            <a:avLst/>
          </a:prstGeom>
          <a:noFill/>
          <a:ln w="9525" cap="flat" cmpd="sng">
            <a:solidFill>
              <a:schemeClr val="dk2"/>
            </a:solidFill>
            <a:prstDash val="dot"/>
            <a:round/>
            <a:headEnd type="none" w="med" len="med"/>
            <a:tailEnd type="none" w="med" len="med"/>
          </a:ln>
        </p:spPr>
      </p:cxnSp>
      <p:cxnSp>
        <p:nvCxnSpPr>
          <p:cNvPr id="140" name="Google Shape;140;p14"/>
          <p:cNvCxnSpPr>
            <a:stCxn id="65" idx="2"/>
            <a:endCxn id="66" idx="0"/>
          </p:cNvCxnSpPr>
          <p:nvPr/>
        </p:nvCxnSpPr>
        <p:spPr>
          <a:xfrm>
            <a:off x="6116325" y="2487300"/>
            <a:ext cx="115200" cy="376200"/>
          </a:xfrm>
          <a:prstGeom prst="straightConnector1">
            <a:avLst/>
          </a:prstGeom>
          <a:noFill/>
          <a:ln w="9525" cap="flat" cmpd="sng">
            <a:solidFill>
              <a:schemeClr val="dk2"/>
            </a:solidFill>
            <a:prstDash val="dot"/>
            <a:round/>
            <a:headEnd type="none" w="med" len="med"/>
            <a:tailEnd type="none" w="med" len="med"/>
          </a:ln>
        </p:spPr>
      </p:cxnSp>
      <p:cxnSp>
        <p:nvCxnSpPr>
          <p:cNvPr id="141" name="Google Shape;141;p14"/>
          <p:cNvCxnSpPr>
            <a:stCxn id="66" idx="1"/>
            <a:endCxn id="114" idx="0"/>
          </p:cNvCxnSpPr>
          <p:nvPr/>
        </p:nvCxnSpPr>
        <p:spPr>
          <a:xfrm flipH="1">
            <a:off x="5605450" y="3036200"/>
            <a:ext cx="453300" cy="172800"/>
          </a:xfrm>
          <a:prstGeom prst="straightConnector1">
            <a:avLst/>
          </a:prstGeom>
          <a:noFill/>
          <a:ln w="9525" cap="flat" cmpd="sng">
            <a:solidFill>
              <a:schemeClr val="dk2"/>
            </a:solidFill>
            <a:prstDash val="dot"/>
            <a:round/>
            <a:headEnd type="none" w="med" len="med"/>
            <a:tailEnd type="none" w="med" len="med"/>
          </a:ln>
        </p:spPr>
      </p:cxnSp>
      <p:cxnSp>
        <p:nvCxnSpPr>
          <p:cNvPr id="142" name="Google Shape;142;p14"/>
          <p:cNvCxnSpPr>
            <a:stCxn id="114" idx="0"/>
            <a:endCxn id="115" idx="2"/>
          </p:cNvCxnSpPr>
          <p:nvPr/>
        </p:nvCxnSpPr>
        <p:spPr>
          <a:xfrm rot="10800000">
            <a:off x="5274950" y="2848325"/>
            <a:ext cx="330600" cy="360600"/>
          </a:xfrm>
          <a:prstGeom prst="straightConnector1">
            <a:avLst/>
          </a:prstGeom>
          <a:noFill/>
          <a:ln w="9525" cap="flat" cmpd="sng">
            <a:solidFill>
              <a:schemeClr val="dk2"/>
            </a:solidFill>
            <a:prstDash val="dot"/>
            <a:round/>
            <a:headEnd type="none" w="med" len="med"/>
            <a:tailEnd type="none" w="med" len="med"/>
          </a:ln>
        </p:spPr>
      </p:cxnSp>
      <p:cxnSp>
        <p:nvCxnSpPr>
          <p:cNvPr id="143" name="Google Shape;143;p14"/>
          <p:cNvCxnSpPr>
            <a:stCxn id="69" idx="0"/>
            <a:endCxn id="114" idx="2"/>
          </p:cNvCxnSpPr>
          <p:nvPr/>
        </p:nvCxnSpPr>
        <p:spPr>
          <a:xfrm rot="10800000" flipH="1">
            <a:off x="5064575" y="3585450"/>
            <a:ext cx="540900" cy="319200"/>
          </a:xfrm>
          <a:prstGeom prst="straightConnector1">
            <a:avLst/>
          </a:prstGeom>
          <a:noFill/>
          <a:ln w="9525" cap="flat" cmpd="sng">
            <a:solidFill>
              <a:schemeClr val="dk2"/>
            </a:solidFill>
            <a:prstDash val="dot"/>
            <a:round/>
            <a:headEnd type="none" w="med" len="med"/>
            <a:tailEnd type="none" w="med" len="med"/>
          </a:ln>
        </p:spPr>
      </p:cxnSp>
      <p:cxnSp>
        <p:nvCxnSpPr>
          <p:cNvPr id="144" name="Google Shape;144;p14"/>
          <p:cNvCxnSpPr>
            <a:stCxn id="114" idx="1"/>
            <a:endCxn id="61" idx="3"/>
          </p:cNvCxnSpPr>
          <p:nvPr/>
        </p:nvCxnSpPr>
        <p:spPr>
          <a:xfrm rot="10800000">
            <a:off x="4321400" y="3290975"/>
            <a:ext cx="1095900" cy="106200"/>
          </a:xfrm>
          <a:prstGeom prst="straightConnector1">
            <a:avLst/>
          </a:prstGeom>
          <a:noFill/>
          <a:ln w="9525" cap="flat" cmpd="sng">
            <a:solidFill>
              <a:schemeClr val="dk2"/>
            </a:solidFill>
            <a:prstDash val="dot"/>
            <a:round/>
            <a:headEnd type="none" w="med" len="med"/>
            <a:tailEnd type="none" w="med" len="med"/>
          </a:ln>
        </p:spPr>
      </p:cxnSp>
      <p:cxnSp>
        <p:nvCxnSpPr>
          <p:cNvPr id="145" name="Google Shape;145;p14"/>
          <p:cNvCxnSpPr>
            <a:stCxn id="61" idx="2"/>
            <a:endCxn id="125" idx="0"/>
          </p:cNvCxnSpPr>
          <p:nvPr/>
        </p:nvCxnSpPr>
        <p:spPr>
          <a:xfrm flipH="1">
            <a:off x="4025563" y="3424010"/>
            <a:ext cx="162900" cy="374100"/>
          </a:xfrm>
          <a:prstGeom prst="straightConnector1">
            <a:avLst/>
          </a:prstGeom>
          <a:noFill/>
          <a:ln w="9525" cap="flat" cmpd="sng">
            <a:solidFill>
              <a:schemeClr val="dk2"/>
            </a:solidFill>
            <a:prstDash val="dot"/>
            <a:round/>
            <a:headEnd type="none" w="med" len="med"/>
            <a:tailEnd type="none" w="med" len="med"/>
          </a:ln>
        </p:spPr>
      </p:cxnSp>
      <p:cxnSp>
        <p:nvCxnSpPr>
          <p:cNvPr id="146" name="Google Shape;146;p14"/>
          <p:cNvCxnSpPr>
            <a:stCxn id="125" idx="3"/>
            <a:endCxn id="69" idx="1"/>
          </p:cNvCxnSpPr>
          <p:nvPr/>
        </p:nvCxnSpPr>
        <p:spPr>
          <a:xfrm>
            <a:off x="4138325" y="3910820"/>
            <a:ext cx="753600" cy="166500"/>
          </a:xfrm>
          <a:prstGeom prst="straightConnector1">
            <a:avLst/>
          </a:prstGeom>
          <a:noFill/>
          <a:ln w="9525" cap="flat" cmpd="sng">
            <a:solidFill>
              <a:schemeClr val="dk2"/>
            </a:solidFill>
            <a:prstDash val="dot"/>
            <a:round/>
            <a:headEnd type="none" w="med" len="med"/>
            <a:tailEnd type="none" w="med" len="med"/>
          </a:ln>
        </p:spPr>
      </p:cxnSp>
      <p:cxnSp>
        <p:nvCxnSpPr>
          <p:cNvPr id="147" name="Google Shape;147;p14"/>
          <p:cNvCxnSpPr>
            <a:stCxn id="69" idx="2"/>
            <a:endCxn id="87" idx="0"/>
          </p:cNvCxnSpPr>
          <p:nvPr/>
        </p:nvCxnSpPr>
        <p:spPr>
          <a:xfrm flipH="1">
            <a:off x="4787075" y="4250100"/>
            <a:ext cx="277500" cy="323100"/>
          </a:xfrm>
          <a:prstGeom prst="straightConnector1">
            <a:avLst/>
          </a:prstGeom>
          <a:noFill/>
          <a:ln w="9525" cap="flat" cmpd="sng">
            <a:solidFill>
              <a:schemeClr val="dk2"/>
            </a:solidFill>
            <a:prstDash val="dot"/>
            <a:round/>
            <a:headEnd type="none" w="med" len="med"/>
            <a:tailEnd type="none" w="med" len="med"/>
          </a:ln>
        </p:spPr>
      </p:cxnSp>
      <p:cxnSp>
        <p:nvCxnSpPr>
          <p:cNvPr id="148" name="Google Shape;148;p14"/>
          <p:cNvCxnSpPr>
            <a:stCxn id="87" idx="1"/>
            <a:endCxn id="125" idx="2"/>
          </p:cNvCxnSpPr>
          <p:nvPr/>
        </p:nvCxnSpPr>
        <p:spPr>
          <a:xfrm rot="10800000">
            <a:off x="4025400" y="4023701"/>
            <a:ext cx="546600" cy="764400"/>
          </a:xfrm>
          <a:prstGeom prst="straightConnector1">
            <a:avLst/>
          </a:prstGeom>
          <a:noFill/>
          <a:ln w="9525" cap="flat" cmpd="sng">
            <a:solidFill>
              <a:schemeClr val="dk2"/>
            </a:solidFill>
            <a:prstDash val="dot"/>
            <a:round/>
            <a:headEnd type="none" w="med" len="med"/>
            <a:tailEnd type="none" w="med" len="med"/>
          </a:ln>
        </p:spPr>
      </p:cxnSp>
      <p:cxnSp>
        <p:nvCxnSpPr>
          <p:cNvPr id="149" name="Google Shape;149;p14"/>
          <p:cNvCxnSpPr>
            <a:stCxn id="70" idx="3"/>
            <a:endCxn id="87" idx="1"/>
          </p:cNvCxnSpPr>
          <p:nvPr/>
        </p:nvCxnSpPr>
        <p:spPr>
          <a:xfrm>
            <a:off x="2979450" y="4595137"/>
            <a:ext cx="1592700" cy="192900"/>
          </a:xfrm>
          <a:prstGeom prst="straightConnector1">
            <a:avLst/>
          </a:prstGeom>
          <a:noFill/>
          <a:ln w="9525" cap="flat" cmpd="sng">
            <a:solidFill>
              <a:schemeClr val="dk2"/>
            </a:solidFill>
            <a:prstDash val="dot"/>
            <a:round/>
            <a:headEnd type="none" w="med" len="med"/>
            <a:tailEnd type="none" w="med" len="med"/>
          </a:ln>
        </p:spPr>
      </p:cxnSp>
      <p:cxnSp>
        <p:nvCxnSpPr>
          <p:cNvPr id="150" name="Google Shape;150;p14"/>
          <p:cNvCxnSpPr>
            <a:stCxn id="87" idx="3"/>
            <a:endCxn id="80" idx="1"/>
          </p:cNvCxnSpPr>
          <p:nvPr/>
        </p:nvCxnSpPr>
        <p:spPr>
          <a:xfrm>
            <a:off x="5001900" y="4788101"/>
            <a:ext cx="2322000" cy="40200"/>
          </a:xfrm>
          <a:prstGeom prst="straightConnector1">
            <a:avLst/>
          </a:prstGeom>
          <a:noFill/>
          <a:ln w="9525" cap="flat" cmpd="sng">
            <a:solidFill>
              <a:schemeClr val="dk2"/>
            </a:solidFill>
            <a:prstDash val="dot"/>
            <a:round/>
            <a:headEnd type="none" w="med" len="med"/>
            <a:tailEnd type="none" w="med" len="med"/>
          </a:ln>
        </p:spPr>
      </p:cxnSp>
      <p:cxnSp>
        <p:nvCxnSpPr>
          <p:cNvPr id="151" name="Google Shape;151;p14"/>
          <p:cNvCxnSpPr>
            <a:endCxn id="68" idx="2"/>
          </p:cNvCxnSpPr>
          <p:nvPr/>
        </p:nvCxnSpPr>
        <p:spPr>
          <a:xfrm rot="10800000">
            <a:off x="7275525" y="3715600"/>
            <a:ext cx="221100" cy="939900"/>
          </a:xfrm>
          <a:prstGeom prst="straightConnector1">
            <a:avLst/>
          </a:prstGeom>
          <a:noFill/>
          <a:ln w="9525" cap="flat" cmpd="sng">
            <a:solidFill>
              <a:schemeClr val="dk2"/>
            </a:solidFill>
            <a:prstDash val="dot"/>
            <a:round/>
            <a:headEnd type="none" w="med" len="med"/>
            <a:tailEnd type="none" w="med" len="med"/>
          </a:ln>
        </p:spPr>
      </p:cxnSp>
      <p:cxnSp>
        <p:nvCxnSpPr>
          <p:cNvPr id="152" name="Google Shape;152;p14"/>
          <p:cNvCxnSpPr>
            <a:stCxn id="79" idx="3"/>
            <a:endCxn id="88" idx="1"/>
          </p:cNvCxnSpPr>
          <p:nvPr/>
        </p:nvCxnSpPr>
        <p:spPr>
          <a:xfrm>
            <a:off x="7001423" y="1718185"/>
            <a:ext cx="374700" cy="377700"/>
          </a:xfrm>
          <a:prstGeom prst="straightConnector1">
            <a:avLst/>
          </a:prstGeom>
          <a:noFill/>
          <a:ln w="9525" cap="flat" cmpd="sng">
            <a:solidFill>
              <a:schemeClr val="dk2"/>
            </a:solidFill>
            <a:prstDash val="dot"/>
            <a:round/>
            <a:headEnd type="none" w="med" len="med"/>
            <a:tailEnd type="none" w="med" len="med"/>
          </a:ln>
        </p:spPr>
      </p:cxnSp>
      <p:cxnSp>
        <p:nvCxnSpPr>
          <p:cNvPr id="153" name="Google Shape;153;p14"/>
          <p:cNvCxnSpPr>
            <a:stCxn id="88" idx="3"/>
            <a:endCxn id="84" idx="1"/>
          </p:cNvCxnSpPr>
          <p:nvPr/>
        </p:nvCxnSpPr>
        <p:spPr>
          <a:xfrm>
            <a:off x="7642000" y="2095938"/>
            <a:ext cx="299400" cy="39900"/>
          </a:xfrm>
          <a:prstGeom prst="straightConnector1">
            <a:avLst/>
          </a:prstGeom>
          <a:noFill/>
          <a:ln w="9525" cap="flat" cmpd="sng">
            <a:solidFill>
              <a:schemeClr val="dk2"/>
            </a:solidFill>
            <a:prstDash val="dot"/>
            <a:round/>
            <a:headEnd type="none" w="med" len="med"/>
            <a:tailEnd type="none" w="med" len="med"/>
          </a:ln>
        </p:spPr>
      </p:cxnSp>
      <p:cxnSp>
        <p:nvCxnSpPr>
          <p:cNvPr id="154" name="Google Shape;154;p14"/>
          <p:cNvCxnSpPr>
            <a:stCxn id="84" idx="3"/>
            <a:endCxn id="83" idx="1"/>
          </p:cNvCxnSpPr>
          <p:nvPr/>
        </p:nvCxnSpPr>
        <p:spPr>
          <a:xfrm>
            <a:off x="8286850" y="2135748"/>
            <a:ext cx="299400" cy="0"/>
          </a:xfrm>
          <a:prstGeom prst="straightConnector1">
            <a:avLst/>
          </a:prstGeom>
          <a:noFill/>
          <a:ln w="9525" cap="flat" cmpd="sng">
            <a:solidFill>
              <a:schemeClr val="dk2"/>
            </a:solidFill>
            <a:prstDash val="dot"/>
            <a:round/>
            <a:headEnd type="none" w="med" len="med"/>
            <a:tailEnd type="none" w="med" len="med"/>
          </a:ln>
        </p:spPr>
      </p:cxnSp>
      <p:cxnSp>
        <p:nvCxnSpPr>
          <p:cNvPr id="155" name="Google Shape;155;p14"/>
          <p:cNvCxnSpPr>
            <a:stCxn id="84" idx="2"/>
            <a:endCxn id="67" idx="3"/>
          </p:cNvCxnSpPr>
          <p:nvPr/>
        </p:nvCxnSpPr>
        <p:spPr>
          <a:xfrm flipH="1">
            <a:off x="7448125" y="2308473"/>
            <a:ext cx="666000" cy="351600"/>
          </a:xfrm>
          <a:prstGeom prst="straightConnector1">
            <a:avLst/>
          </a:prstGeom>
          <a:noFill/>
          <a:ln w="9525" cap="flat" cmpd="sng">
            <a:solidFill>
              <a:schemeClr val="dk2"/>
            </a:solidFill>
            <a:prstDash val="dot"/>
            <a:round/>
            <a:headEnd type="none" w="med" len="med"/>
            <a:tailEnd type="none" w="med" len="med"/>
          </a:ln>
        </p:spPr>
      </p:cxnSp>
      <p:cxnSp>
        <p:nvCxnSpPr>
          <p:cNvPr id="156" name="Google Shape;156;p14"/>
          <p:cNvCxnSpPr>
            <a:stCxn id="67" idx="1"/>
            <a:endCxn id="86" idx="3"/>
          </p:cNvCxnSpPr>
          <p:nvPr/>
        </p:nvCxnSpPr>
        <p:spPr>
          <a:xfrm rot="10800000">
            <a:off x="6828900" y="2441325"/>
            <a:ext cx="273900" cy="218700"/>
          </a:xfrm>
          <a:prstGeom prst="straightConnector1">
            <a:avLst/>
          </a:prstGeom>
          <a:noFill/>
          <a:ln w="9525" cap="flat" cmpd="sng">
            <a:solidFill>
              <a:schemeClr val="dk2"/>
            </a:solidFill>
            <a:prstDash val="dot"/>
            <a:round/>
            <a:headEnd type="none" w="med" len="med"/>
            <a:tailEnd type="none" w="med" len="med"/>
          </a:ln>
        </p:spPr>
      </p:cxnSp>
      <p:cxnSp>
        <p:nvCxnSpPr>
          <p:cNvPr id="157" name="Google Shape;157;p14"/>
          <p:cNvCxnSpPr>
            <a:stCxn id="67" idx="0"/>
            <a:endCxn id="88" idx="2"/>
          </p:cNvCxnSpPr>
          <p:nvPr/>
        </p:nvCxnSpPr>
        <p:spPr>
          <a:xfrm rot="10800000" flipH="1">
            <a:off x="7275525" y="2229000"/>
            <a:ext cx="233700" cy="258300"/>
          </a:xfrm>
          <a:prstGeom prst="straightConnector1">
            <a:avLst/>
          </a:prstGeom>
          <a:noFill/>
          <a:ln w="9525" cap="flat" cmpd="sng">
            <a:solidFill>
              <a:schemeClr val="dk2"/>
            </a:solidFill>
            <a:prstDash val="dot"/>
            <a:round/>
            <a:headEnd type="none" w="med" len="med"/>
            <a:tailEnd type="none" w="med" len="med"/>
          </a:ln>
        </p:spPr>
      </p:cxnSp>
      <p:cxnSp>
        <p:nvCxnSpPr>
          <p:cNvPr id="158" name="Google Shape;158;p14"/>
          <p:cNvCxnSpPr>
            <a:stCxn id="78" idx="0"/>
            <a:endCxn id="66" idx="2"/>
          </p:cNvCxnSpPr>
          <p:nvPr/>
        </p:nvCxnSpPr>
        <p:spPr>
          <a:xfrm rot="10800000">
            <a:off x="6231400" y="3209075"/>
            <a:ext cx="216900" cy="404700"/>
          </a:xfrm>
          <a:prstGeom prst="straightConnector1">
            <a:avLst/>
          </a:prstGeom>
          <a:noFill/>
          <a:ln w="9525" cap="flat" cmpd="sng">
            <a:solidFill>
              <a:schemeClr val="dk2"/>
            </a:solidFill>
            <a:prstDash val="dot"/>
            <a:round/>
            <a:headEnd type="none" w="med" len="med"/>
            <a:tailEnd type="none" w="med" len="med"/>
          </a:ln>
        </p:spPr>
      </p:cxnSp>
      <p:cxnSp>
        <p:nvCxnSpPr>
          <p:cNvPr id="159" name="Google Shape;159;p14"/>
          <p:cNvCxnSpPr>
            <a:stCxn id="78" idx="1"/>
            <a:endCxn id="114" idx="3"/>
          </p:cNvCxnSpPr>
          <p:nvPr/>
        </p:nvCxnSpPr>
        <p:spPr>
          <a:xfrm rot="10800000">
            <a:off x="5793762" y="3397112"/>
            <a:ext cx="509100" cy="362100"/>
          </a:xfrm>
          <a:prstGeom prst="straightConnector1">
            <a:avLst/>
          </a:prstGeom>
          <a:noFill/>
          <a:ln w="9525" cap="flat" cmpd="sng">
            <a:solidFill>
              <a:schemeClr val="dk2"/>
            </a:solidFill>
            <a:prstDash val="dot"/>
            <a:round/>
            <a:headEnd type="none" w="med" len="med"/>
            <a:tailEnd type="none" w="med" len="med"/>
          </a:ln>
        </p:spPr>
      </p:cxnSp>
      <p:cxnSp>
        <p:nvCxnSpPr>
          <p:cNvPr id="160" name="Google Shape;160;p14"/>
          <p:cNvCxnSpPr>
            <a:stCxn id="78" idx="3"/>
            <a:endCxn id="80" idx="0"/>
          </p:cNvCxnSpPr>
          <p:nvPr/>
        </p:nvCxnSpPr>
        <p:spPr>
          <a:xfrm>
            <a:off x="6593738" y="3759212"/>
            <a:ext cx="902700" cy="896400"/>
          </a:xfrm>
          <a:prstGeom prst="straightConnector1">
            <a:avLst/>
          </a:prstGeom>
          <a:noFill/>
          <a:ln w="9525" cap="flat" cmpd="sng">
            <a:solidFill>
              <a:schemeClr val="dk2"/>
            </a:solidFill>
            <a:prstDash val="dot"/>
            <a:round/>
            <a:headEnd type="none" w="med" len="med"/>
            <a:tailEnd type="none" w="med" len="med"/>
          </a:ln>
        </p:spPr>
      </p:cxnSp>
      <p:cxnSp>
        <p:nvCxnSpPr>
          <p:cNvPr id="161" name="Google Shape;161;p14"/>
          <p:cNvCxnSpPr>
            <a:stCxn id="69" idx="3"/>
            <a:endCxn id="78" idx="1"/>
          </p:cNvCxnSpPr>
          <p:nvPr/>
        </p:nvCxnSpPr>
        <p:spPr>
          <a:xfrm rot="10800000" flipH="1">
            <a:off x="5237300" y="3759075"/>
            <a:ext cx="1065600" cy="318300"/>
          </a:xfrm>
          <a:prstGeom prst="straightConnector1">
            <a:avLst/>
          </a:prstGeom>
          <a:noFill/>
          <a:ln w="9525" cap="flat" cmpd="sng">
            <a:solidFill>
              <a:schemeClr val="dk2"/>
            </a:solidFill>
            <a:prstDash val="dot"/>
            <a:round/>
            <a:headEnd type="none" w="med" len="med"/>
            <a:tailEnd type="none" w="med" len="med"/>
          </a:ln>
        </p:spPr>
      </p:cxnSp>
      <p:cxnSp>
        <p:nvCxnSpPr>
          <p:cNvPr id="162" name="Google Shape;162;p14"/>
          <p:cNvCxnSpPr>
            <a:stCxn id="74" idx="3"/>
            <a:endCxn id="127" idx="1"/>
          </p:cNvCxnSpPr>
          <p:nvPr/>
        </p:nvCxnSpPr>
        <p:spPr>
          <a:xfrm rot="10800000" flipH="1">
            <a:off x="2763025" y="2775638"/>
            <a:ext cx="1149600" cy="37800"/>
          </a:xfrm>
          <a:prstGeom prst="straightConnector1">
            <a:avLst/>
          </a:prstGeom>
          <a:noFill/>
          <a:ln w="9525" cap="flat" cmpd="sng">
            <a:solidFill>
              <a:schemeClr val="dk2"/>
            </a:solidFill>
            <a:prstDash val="dot"/>
            <a:round/>
            <a:headEnd type="none" w="med" len="med"/>
            <a:tailEnd type="none" w="med" len="med"/>
          </a:ln>
        </p:spPr>
      </p:cxnSp>
      <p:cxnSp>
        <p:nvCxnSpPr>
          <p:cNvPr id="163" name="Google Shape;163;p14"/>
          <p:cNvCxnSpPr>
            <a:stCxn id="74" idx="3"/>
            <a:endCxn id="125" idx="1"/>
          </p:cNvCxnSpPr>
          <p:nvPr/>
        </p:nvCxnSpPr>
        <p:spPr>
          <a:xfrm>
            <a:off x="2763025" y="2813438"/>
            <a:ext cx="1149600" cy="1097400"/>
          </a:xfrm>
          <a:prstGeom prst="straightConnector1">
            <a:avLst/>
          </a:prstGeom>
          <a:noFill/>
          <a:ln w="9525" cap="flat" cmpd="sng">
            <a:solidFill>
              <a:schemeClr val="dk2"/>
            </a:solidFill>
            <a:prstDash val="dot"/>
            <a:round/>
            <a:headEnd type="none" w="med" len="med"/>
            <a:tailEnd type="none" w="med" len="med"/>
          </a:ln>
        </p:spPr>
      </p:cxnSp>
      <p:cxnSp>
        <p:nvCxnSpPr>
          <p:cNvPr id="164" name="Google Shape;164;p14"/>
          <p:cNvCxnSpPr>
            <a:stCxn id="125" idx="1"/>
            <a:endCxn id="70" idx="3"/>
          </p:cNvCxnSpPr>
          <p:nvPr/>
        </p:nvCxnSpPr>
        <p:spPr>
          <a:xfrm flipH="1">
            <a:off x="2979425" y="3910820"/>
            <a:ext cx="933300" cy="684300"/>
          </a:xfrm>
          <a:prstGeom prst="straightConnector1">
            <a:avLst/>
          </a:prstGeom>
          <a:noFill/>
          <a:ln w="9525" cap="flat" cmpd="sng">
            <a:solidFill>
              <a:schemeClr val="dk2"/>
            </a:solidFill>
            <a:prstDash val="dot"/>
            <a:round/>
            <a:headEnd type="none" w="med" len="med"/>
            <a:tailEnd type="none" w="med" len="med"/>
          </a:ln>
        </p:spPr>
      </p:cxnSp>
      <p:cxnSp>
        <p:nvCxnSpPr>
          <p:cNvPr id="165" name="Google Shape;165;p14"/>
          <p:cNvCxnSpPr>
            <a:stCxn id="77" idx="3"/>
            <a:endCxn id="125" idx="1"/>
          </p:cNvCxnSpPr>
          <p:nvPr/>
        </p:nvCxnSpPr>
        <p:spPr>
          <a:xfrm rot="10800000" flipH="1">
            <a:off x="2467775" y="3910887"/>
            <a:ext cx="1444800" cy="166500"/>
          </a:xfrm>
          <a:prstGeom prst="straightConnector1">
            <a:avLst/>
          </a:prstGeom>
          <a:noFill/>
          <a:ln w="9525" cap="flat" cmpd="sng">
            <a:solidFill>
              <a:schemeClr val="dk2"/>
            </a:solidFill>
            <a:prstDash val="dot"/>
            <a:round/>
            <a:headEnd type="none" w="med" len="med"/>
            <a:tailEnd type="none" w="med" len="med"/>
          </a:ln>
        </p:spPr>
      </p:cxnSp>
      <p:grpSp>
        <p:nvGrpSpPr>
          <p:cNvPr id="166" name="Google Shape;166;p14"/>
          <p:cNvGrpSpPr/>
          <p:nvPr/>
        </p:nvGrpSpPr>
        <p:grpSpPr>
          <a:xfrm>
            <a:off x="2991774" y="1355698"/>
            <a:ext cx="3160451" cy="3160451"/>
            <a:chOff x="2955875" y="1355698"/>
            <a:chExt cx="3160451" cy="3160451"/>
          </a:xfrm>
        </p:grpSpPr>
        <p:pic>
          <p:nvPicPr>
            <p:cNvPr id="167" name="Google Shape;167;p14"/>
            <p:cNvPicPr preferRelativeResize="0"/>
            <p:nvPr/>
          </p:nvPicPr>
          <p:blipFill>
            <a:blip r:embed="rId6">
              <a:alphaModFix/>
            </a:blip>
            <a:stretch>
              <a:fillRect/>
            </a:stretch>
          </p:blipFill>
          <p:spPr>
            <a:xfrm>
              <a:off x="2955875" y="1355698"/>
              <a:ext cx="3160451" cy="3160451"/>
            </a:xfrm>
            <a:prstGeom prst="rect">
              <a:avLst/>
            </a:prstGeom>
            <a:noFill/>
            <a:ln>
              <a:noFill/>
            </a:ln>
          </p:spPr>
        </p:pic>
        <p:sp>
          <p:nvSpPr>
            <p:cNvPr id="168" name="Google Shape;168;p14"/>
            <p:cNvSpPr/>
            <p:nvPr/>
          </p:nvSpPr>
          <p:spPr>
            <a:xfrm>
              <a:off x="3669251" y="2069073"/>
              <a:ext cx="1733700" cy="1733700"/>
            </a:xfrm>
            <a:prstGeom prst="ellipse">
              <a:avLst/>
            </a:prstGeom>
            <a:solidFill>
              <a:srgbClr val="FFFFFF">
                <a:alpha val="86670"/>
              </a:srgbClr>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FFFFFF"/>
                </a:highlight>
              </a:endParaRPr>
            </a:p>
          </p:txBody>
        </p:sp>
        <p:pic>
          <p:nvPicPr>
            <p:cNvPr id="169" name="Google Shape;169;p14"/>
            <p:cNvPicPr preferRelativeResize="0"/>
            <p:nvPr/>
          </p:nvPicPr>
          <p:blipFill>
            <a:blip r:embed="rId7">
              <a:alphaModFix/>
            </a:blip>
            <a:stretch>
              <a:fillRect/>
            </a:stretch>
          </p:blipFill>
          <p:spPr>
            <a:xfrm>
              <a:off x="4084751" y="2484573"/>
              <a:ext cx="902700" cy="902700"/>
            </a:xfrm>
            <a:prstGeom prst="rect">
              <a:avLst/>
            </a:prstGeom>
            <a:noFill/>
            <a:ln>
              <a:noFill/>
            </a:ln>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3"/>
        <p:cNvGrpSpPr/>
        <p:nvPr/>
      </p:nvGrpSpPr>
      <p:grpSpPr>
        <a:xfrm>
          <a:off x="0" y="0"/>
          <a:ext cx="0" cy="0"/>
          <a:chOff x="0" y="0"/>
          <a:chExt cx="0" cy="0"/>
        </a:xfrm>
      </p:grpSpPr>
      <p:sp>
        <p:nvSpPr>
          <p:cNvPr id="174" name="Google Shape;174;p15"/>
          <p:cNvSpPr txBox="1"/>
          <p:nvPr/>
        </p:nvSpPr>
        <p:spPr>
          <a:xfrm>
            <a:off x="379424" y="330575"/>
            <a:ext cx="8307300" cy="538579"/>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GB" sz="2000" dirty="0">
                <a:latin typeface="Poppins SemiBold"/>
                <a:ea typeface="Poppins SemiBold"/>
                <a:cs typeface="Poppins SemiBold"/>
                <a:sym typeface="Poppins SemiBold"/>
              </a:rPr>
              <a:t>W</a:t>
            </a:r>
            <a:r>
              <a:rPr lang="en" sz="2000" dirty="0">
                <a:latin typeface="Poppins SemiBold"/>
                <a:ea typeface="Poppins SemiBold"/>
                <a:cs typeface="Poppins SemiBold"/>
                <a:sym typeface="Poppins SemiBold"/>
              </a:rPr>
              <a:t>elcome to The Loyalty People</a:t>
            </a:r>
            <a:endParaRPr sz="1100" dirty="0">
              <a:latin typeface="Poppins Light"/>
              <a:ea typeface="Poppins Light"/>
              <a:cs typeface="Poppins Light"/>
              <a:sym typeface="Poppins Light"/>
            </a:endParaRPr>
          </a:p>
        </p:txBody>
      </p:sp>
      <p:sp>
        <p:nvSpPr>
          <p:cNvPr id="175" name="Google Shape;175;p15"/>
          <p:cNvSpPr/>
          <p:nvPr/>
        </p:nvSpPr>
        <p:spPr>
          <a:xfrm>
            <a:off x="466700" y="975575"/>
            <a:ext cx="2671200" cy="2910600"/>
          </a:xfrm>
          <a:prstGeom prst="roundRect">
            <a:avLst>
              <a:gd name="adj" fmla="val 2866"/>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5"/>
          <p:cNvSpPr/>
          <p:nvPr/>
        </p:nvSpPr>
        <p:spPr>
          <a:xfrm>
            <a:off x="2471229" y="1134988"/>
            <a:ext cx="524700" cy="524700"/>
          </a:xfrm>
          <a:prstGeom prst="ellipse">
            <a:avLst/>
          </a:prstGeom>
          <a:solidFill>
            <a:srgbClr val="F9F2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5"/>
          <p:cNvSpPr txBox="1"/>
          <p:nvPr/>
        </p:nvSpPr>
        <p:spPr>
          <a:xfrm>
            <a:off x="602147" y="1197250"/>
            <a:ext cx="1104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oppins SemiBold"/>
                <a:ea typeface="Poppins SemiBold"/>
                <a:cs typeface="Poppins SemiBold"/>
                <a:sym typeface="Poppins SemiBold"/>
              </a:rPr>
              <a:t>Consult</a:t>
            </a:r>
            <a:endParaRPr>
              <a:latin typeface="Poppins SemiBold"/>
              <a:ea typeface="Poppins SemiBold"/>
              <a:cs typeface="Poppins SemiBold"/>
              <a:sym typeface="Poppins SemiBold"/>
            </a:endParaRPr>
          </a:p>
        </p:txBody>
      </p:sp>
      <p:sp>
        <p:nvSpPr>
          <p:cNvPr id="178" name="Google Shape;178;p15"/>
          <p:cNvSpPr txBox="1"/>
          <p:nvPr/>
        </p:nvSpPr>
        <p:spPr>
          <a:xfrm>
            <a:off x="594500" y="1752450"/>
            <a:ext cx="2453500" cy="2086695"/>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 sz="800" dirty="0">
                <a:solidFill>
                  <a:srgbClr val="434343"/>
                </a:solidFill>
                <a:latin typeface="Poppins Light"/>
                <a:ea typeface="Poppins Light"/>
                <a:cs typeface="Poppins Light"/>
                <a:sym typeface="Poppins Light"/>
              </a:rPr>
              <a:t>We are experts in all aspects of Loyalty, Data and CRM.  We are leaders in developing Customer Engagement</a:t>
            </a:r>
            <a:endParaRPr sz="800" dirty="0">
              <a:solidFill>
                <a:srgbClr val="434343"/>
              </a:solidFill>
              <a:latin typeface="Poppins Light"/>
              <a:ea typeface="Poppins Light"/>
              <a:cs typeface="Poppins Light"/>
              <a:sym typeface="Poppins Light"/>
            </a:endParaRPr>
          </a:p>
          <a:p>
            <a:pPr marL="0" lvl="0" indent="0" algn="l" rtl="0">
              <a:lnSpc>
                <a:spcPct val="115000"/>
              </a:lnSpc>
              <a:spcBef>
                <a:spcPts val="0"/>
              </a:spcBef>
              <a:spcAft>
                <a:spcPts val="0"/>
              </a:spcAft>
              <a:buClr>
                <a:schemeClr val="dk1"/>
              </a:buClr>
              <a:buSzPts val="1100"/>
              <a:buFont typeface="Arial"/>
              <a:buNone/>
            </a:pPr>
            <a:endParaRPr sz="800" dirty="0">
              <a:solidFill>
                <a:srgbClr val="434343"/>
              </a:solidFill>
              <a:latin typeface="Poppins Light"/>
              <a:ea typeface="Poppins Light"/>
              <a:cs typeface="Poppins Light"/>
              <a:sym typeface="Poppins Light"/>
            </a:endParaRPr>
          </a:p>
          <a:p>
            <a:pPr marL="0" lvl="0" indent="0" algn="l" rtl="0">
              <a:lnSpc>
                <a:spcPct val="115000"/>
              </a:lnSpc>
              <a:spcBef>
                <a:spcPts val="0"/>
              </a:spcBef>
              <a:spcAft>
                <a:spcPts val="0"/>
              </a:spcAft>
              <a:buClr>
                <a:schemeClr val="dk1"/>
              </a:buClr>
              <a:buSzPts val="1100"/>
              <a:buFont typeface="Arial"/>
              <a:buNone/>
            </a:pPr>
            <a:r>
              <a:rPr lang="en" sz="800" dirty="0">
                <a:solidFill>
                  <a:srgbClr val="434343"/>
                </a:solidFill>
                <a:latin typeface="Poppins Light"/>
                <a:ea typeface="Poppins Light"/>
                <a:cs typeface="Poppins Light"/>
                <a:sym typeface="Poppins Light"/>
              </a:rPr>
              <a:t>We offer an end to end solution from full strategic programme design through to project execution </a:t>
            </a:r>
            <a:endParaRPr sz="800" dirty="0">
              <a:solidFill>
                <a:srgbClr val="434343"/>
              </a:solidFill>
              <a:latin typeface="Poppins Light"/>
              <a:ea typeface="Poppins Light"/>
              <a:cs typeface="Poppins Light"/>
              <a:sym typeface="Poppins Light"/>
            </a:endParaRPr>
          </a:p>
          <a:p>
            <a:pPr marL="0" lvl="0" indent="0" algn="l" rtl="0">
              <a:lnSpc>
                <a:spcPct val="115000"/>
              </a:lnSpc>
              <a:spcBef>
                <a:spcPts val="0"/>
              </a:spcBef>
              <a:spcAft>
                <a:spcPts val="0"/>
              </a:spcAft>
              <a:buClr>
                <a:schemeClr val="dk1"/>
              </a:buClr>
              <a:buSzPts val="1100"/>
              <a:buFont typeface="Arial"/>
              <a:buNone/>
            </a:pPr>
            <a:endParaRPr sz="800" dirty="0">
              <a:solidFill>
                <a:srgbClr val="434343"/>
              </a:solidFill>
              <a:latin typeface="Poppins Light"/>
              <a:ea typeface="Poppins Light"/>
              <a:cs typeface="Poppins Light"/>
              <a:sym typeface="Poppins Light"/>
            </a:endParaRPr>
          </a:p>
          <a:p>
            <a:pPr marL="0" lvl="0" indent="0" algn="l" rtl="0">
              <a:lnSpc>
                <a:spcPct val="115000"/>
              </a:lnSpc>
              <a:spcBef>
                <a:spcPts val="0"/>
              </a:spcBef>
              <a:spcAft>
                <a:spcPts val="0"/>
              </a:spcAft>
              <a:buClr>
                <a:schemeClr val="dk1"/>
              </a:buClr>
              <a:buSzPts val="1100"/>
              <a:buFont typeface="Arial"/>
              <a:buNone/>
            </a:pPr>
            <a:r>
              <a:rPr lang="en" sz="800" dirty="0">
                <a:solidFill>
                  <a:srgbClr val="434343"/>
                </a:solidFill>
                <a:latin typeface="Poppins Light"/>
                <a:ea typeface="Poppins Light"/>
                <a:cs typeface="Poppins Light"/>
                <a:sym typeface="Poppins Light"/>
              </a:rPr>
              <a:t>We offer a flexible service model based on the needs of your business</a:t>
            </a:r>
            <a:endParaRPr sz="800" dirty="0">
              <a:solidFill>
                <a:srgbClr val="434343"/>
              </a:solidFill>
              <a:latin typeface="Poppins Light"/>
              <a:ea typeface="Poppins Light"/>
              <a:cs typeface="Poppins Light"/>
              <a:sym typeface="Poppins Light"/>
            </a:endParaRPr>
          </a:p>
          <a:p>
            <a:pPr marL="0" lvl="0" indent="0" algn="l" rtl="0">
              <a:lnSpc>
                <a:spcPct val="115000"/>
              </a:lnSpc>
              <a:spcBef>
                <a:spcPts val="0"/>
              </a:spcBef>
              <a:spcAft>
                <a:spcPts val="0"/>
              </a:spcAft>
              <a:buClr>
                <a:schemeClr val="dk1"/>
              </a:buClr>
              <a:buSzPts val="1100"/>
              <a:buFont typeface="Arial"/>
              <a:buNone/>
            </a:pPr>
            <a:endParaRPr sz="800" dirty="0">
              <a:solidFill>
                <a:srgbClr val="434343"/>
              </a:solidFill>
              <a:latin typeface="Poppins Light"/>
              <a:ea typeface="Poppins Light"/>
              <a:cs typeface="Poppins Light"/>
              <a:sym typeface="Poppins Light"/>
            </a:endParaRPr>
          </a:p>
          <a:p>
            <a:pPr marL="0" lvl="0" indent="0" algn="l" rtl="0">
              <a:lnSpc>
                <a:spcPct val="115000"/>
              </a:lnSpc>
              <a:spcBef>
                <a:spcPts val="0"/>
              </a:spcBef>
              <a:spcAft>
                <a:spcPts val="0"/>
              </a:spcAft>
              <a:buClr>
                <a:schemeClr val="dk1"/>
              </a:buClr>
              <a:buSzPts val="1100"/>
              <a:buFont typeface="Arial"/>
              <a:buNone/>
            </a:pPr>
            <a:r>
              <a:rPr lang="en" sz="800" dirty="0">
                <a:solidFill>
                  <a:srgbClr val="434343"/>
                </a:solidFill>
                <a:latin typeface="Poppins Light"/>
                <a:ea typeface="Poppins Light"/>
                <a:cs typeface="Poppins Light"/>
                <a:sym typeface="Poppins Light"/>
              </a:rPr>
              <a:t>We use our associate consultants to provide our clients with best in class expertise</a:t>
            </a:r>
            <a:endParaRPr sz="800" dirty="0">
              <a:solidFill>
                <a:srgbClr val="434343"/>
              </a:solidFill>
              <a:latin typeface="Poppins Light"/>
              <a:ea typeface="Poppins Light"/>
              <a:cs typeface="Poppins Light"/>
              <a:sym typeface="Poppins Light"/>
            </a:endParaRPr>
          </a:p>
          <a:p>
            <a:pPr marL="0" lvl="0" indent="0" algn="l" rtl="0">
              <a:spcBef>
                <a:spcPts val="0"/>
              </a:spcBef>
              <a:spcAft>
                <a:spcPts val="0"/>
              </a:spcAft>
              <a:buNone/>
            </a:pPr>
            <a:endParaRPr sz="400" dirty="0">
              <a:latin typeface="Poppins SemiBold"/>
              <a:ea typeface="Poppins SemiBold"/>
              <a:cs typeface="Poppins SemiBold"/>
              <a:sym typeface="Poppins SemiBold"/>
            </a:endParaRPr>
          </a:p>
        </p:txBody>
      </p:sp>
      <p:sp>
        <p:nvSpPr>
          <p:cNvPr id="179" name="Google Shape;179;p15"/>
          <p:cNvSpPr/>
          <p:nvPr/>
        </p:nvSpPr>
        <p:spPr>
          <a:xfrm>
            <a:off x="3236400" y="975575"/>
            <a:ext cx="2671200" cy="2910600"/>
          </a:xfrm>
          <a:prstGeom prst="roundRect">
            <a:avLst>
              <a:gd name="adj" fmla="val 2866"/>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5"/>
          <p:cNvSpPr txBox="1"/>
          <p:nvPr/>
        </p:nvSpPr>
        <p:spPr>
          <a:xfrm>
            <a:off x="3371847" y="1197250"/>
            <a:ext cx="1104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oppins SemiBold"/>
                <a:ea typeface="Poppins SemiBold"/>
                <a:cs typeface="Poppins SemiBold"/>
                <a:sym typeface="Poppins SemiBold"/>
              </a:rPr>
              <a:t>Contract</a:t>
            </a:r>
            <a:endParaRPr>
              <a:latin typeface="Poppins SemiBold"/>
              <a:ea typeface="Poppins SemiBold"/>
              <a:cs typeface="Poppins SemiBold"/>
              <a:sym typeface="Poppins SemiBold"/>
            </a:endParaRPr>
          </a:p>
        </p:txBody>
      </p:sp>
      <p:sp>
        <p:nvSpPr>
          <p:cNvPr id="181" name="Google Shape;181;p15"/>
          <p:cNvSpPr txBox="1"/>
          <p:nvPr/>
        </p:nvSpPr>
        <p:spPr>
          <a:xfrm>
            <a:off x="3364200" y="1752450"/>
            <a:ext cx="2409600" cy="180354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800" dirty="0">
                <a:solidFill>
                  <a:srgbClr val="434343"/>
                </a:solidFill>
                <a:latin typeface="Poppins Light"/>
                <a:ea typeface="Poppins Light"/>
                <a:cs typeface="Poppins Light"/>
                <a:sym typeface="Poppins Light"/>
              </a:rPr>
              <a:t>Our associate consultants can be placed in your business to bolster your loyalty and CRM teams</a:t>
            </a:r>
            <a:endParaRPr sz="800" dirty="0">
              <a:solidFill>
                <a:srgbClr val="434343"/>
              </a:solidFill>
              <a:latin typeface="Poppins Light"/>
              <a:ea typeface="Poppins Light"/>
              <a:cs typeface="Poppins Light"/>
              <a:sym typeface="Poppins Light"/>
            </a:endParaRPr>
          </a:p>
          <a:p>
            <a:pPr marL="0" lvl="0" indent="0" algn="l" rtl="0">
              <a:lnSpc>
                <a:spcPct val="115000"/>
              </a:lnSpc>
              <a:spcBef>
                <a:spcPts val="0"/>
              </a:spcBef>
              <a:spcAft>
                <a:spcPts val="0"/>
              </a:spcAft>
              <a:buNone/>
            </a:pPr>
            <a:endParaRPr sz="800" dirty="0">
              <a:solidFill>
                <a:srgbClr val="434343"/>
              </a:solidFill>
              <a:latin typeface="Poppins Light"/>
              <a:ea typeface="Poppins Light"/>
              <a:cs typeface="Poppins Light"/>
              <a:sym typeface="Poppins Light"/>
            </a:endParaRPr>
          </a:p>
          <a:p>
            <a:pPr marL="0" lvl="0" indent="0" algn="l" rtl="0">
              <a:lnSpc>
                <a:spcPct val="115000"/>
              </a:lnSpc>
              <a:spcBef>
                <a:spcPts val="0"/>
              </a:spcBef>
              <a:spcAft>
                <a:spcPts val="0"/>
              </a:spcAft>
              <a:buNone/>
            </a:pPr>
            <a:r>
              <a:rPr lang="en" sz="800" dirty="0">
                <a:solidFill>
                  <a:srgbClr val="434343"/>
                </a:solidFill>
                <a:latin typeface="Poppins Light"/>
                <a:ea typeface="Poppins Light"/>
                <a:cs typeface="Poppins Light"/>
                <a:sym typeface="Poppins Light"/>
              </a:rPr>
              <a:t>Through our recruitment partners we can support placing individual expertise in your business permanently or on contract</a:t>
            </a:r>
            <a:endParaRPr sz="800" dirty="0">
              <a:solidFill>
                <a:srgbClr val="434343"/>
              </a:solidFill>
              <a:latin typeface="Poppins Light"/>
              <a:ea typeface="Poppins Light"/>
              <a:cs typeface="Poppins Light"/>
              <a:sym typeface="Poppins Light"/>
            </a:endParaRPr>
          </a:p>
          <a:p>
            <a:pPr marL="0" lvl="0" indent="0" algn="l" rtl="0">
              <a:lnSpc>
                <a:spcPct val="115000"/>
              </a:lnSpc>
              <a:spcBef>
                <a:spcPts val="0"/>
              </a:spcBef>
              <a:spcAft>
                <a:spcPts val="0"/>
              </a:spcAft>
              <a:buNone/>
            </a:pPr>
            <a:endParaRPr sz="800" dirty="0">
              <a:solidFill>
                <a:srgbClr val="434343"/>
              </a:solidFill>
              <a:latin typeface="Poppins Light"/>
              <a:ea typeface="Poppins Light"/>
              <a:cs typeface="Poppins Light"/>
              <a:sym typeface="Poppins Light"/>
            </a:endParaRPr>
          </a:p>
          <a:p>
            <a:pPr marL="0" lvl="0" indent="0" algn="l" rtl="0">
              <a:lnSpc>
                <a:spcPct val="115000"/>
              </a:lnSpc>
              <a:spcBef>
                <a:spcPts val="0"/>
              </a:spcBef>
              <a:spcAft>
                <a:spcPts val="0"/>
              </a:spcAft>
              <a:buNone/>
            </a:pPr>
            <a:r>
              <a:rPr lang="en-GB" sz="800" dirty="0">
                <a:solidFill>
                  <a:srgbClr val="434343"/>
                </a:solidFill>
                <a:latin typeface="Poppins Light"/>
                <a:ea typeface="Poppins Light"/>
                <a:cs typeface="Poppins Light"/>
                <a:sym typeface="Poppins Light"/>
              </a:rPr>
              <a:t>We enable our partners to find talented individuals within our community and match them to new opportunities</a:t>
            </a:r>
            <a:endParaRPr sz="800" dirty="0">
              <a:solidFill>
                <a:srgbClr val="434343"/>
              </a:solidFill>
              <a:latin typeface="Poppins Light"/>
              <a:ea typeface="Poppins Light"/>
              <a:cs typeface="Poppins Light"/>
              <a:sym typeface="Poppins Light"/>
            </a:endParaRPr>
          </a:p>
          <a:p>
            <a:pPr marL="0" lvl="0" indent="0" algn="l" rtl="0">
              <a:spcBef>
                <a:spcPts val="0"/>
              </a:spcBef>
              <a:spcAft>
                <a:spcPts val="0"/>
              </a:spcAft>
              <a:buNone/>
            </a:pPr>
            <a:endParaRPr sz="400" dirty="0">
              <a:latin typeface="Poppins SemiBold"/>
              <a:ea typeface="Poppins SemiBold"/>
              <a:cs typeface="Poppins SemiBold"/>
              <a:sym typeface="Poppins SemiBold"/>
            </a:endParaRPr>
          </a:p>
        </p:txBody>
      </p:sp>
      <p:grpSp>
        <p:nvGrpSpPr>
          <p:cNvPr id="182" name="Google Shape;182;p15"/>
          <p:cNvGrpSpPr/>
          <p:nvPr/>
        </p:nvGrpSpPr>
        <p:grpSpPr>
          <a:xfrm>
            <a:off x="6006100" y="975575"/>
            <a:ext cx="2671200" cy="2910600"/>
            <a:chOff x="6006100" y="975575"/>
            <a:chExt cx="2671200" cy="2910600"/>
          </a:xfrm>
        </p:grpSpPr>
        <p:sp>
          <p:nvSpPr>
            <p:cNvPr id="183" name="Google Shape;183;p15"/>
            <p:cNvSpPr/>
            <p:nvPr/>
          </p:nvSpPr>
          <p:spPr>
            <a:xfrm>
              <a:off x="6006100" y="975575"/>
              <a:ext cx="2671200" cy="2910600"/>
            </a:xfrm>
            <a:prstGeom prst="roundRect">
              <a:avLst>
                <a:gd name="adj" fmla="val 2866"/>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5"/>
            <p:cNvSpPr/>
            <p:nvPr/>
          </p:nvSpPr>
          <p:spPr>
            <a:xfrm>
              <a:off x="8010629" y="1134988"/>
              <a:ext cx="524700" cy="524700"/>
            </a:xfrm>
            <a:prstGeom prst="ellipse">
              <a:avLst/>
            </a:prstGeom>
            <a:solidFill>
              <a:srgbClr val="F9F2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5"/>
            <p:cNvSpPr txBox="1"/>
            <p:nvPr/>
          </p:nvSpPr>
          <p:spPr>
            <a:xfrm>
              <a:off x="6141547" y="1197250"/>
              <a:ext cx="1104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oppins SemiBold"/>
                  <a:ea typeface="Poppins SemiBold"/>
                  <a:cs typeface="Poppins SemiBold"/>
                  <a:sym typeface="Poppins SemiBold"/>
                </a:rPr>
                <a:t>Connect</a:t>
              </a:r>
              <a:endParaRPr>
                <a:latin typeface="Poppins SemiBold"/>
                <a:ea typeface="Poppins SemiBold"/>
                <a:cs typeface="Poppins SemiBold"/>
                <a:sym typeface="Poppins SemiBold"/>
              </a:endParaRPr>
            </a:p>
          </p:txBody>
        </p:sp>
        <p:sp>
          <p:nvSpPr>
            <p:cNvPr id="186" name="Google Shape;186;p15"/>
            <p:cNvSpPr txBox="1"/>
            <p:nvPr/>
          </p:nvSpPr>
          <p:spPr>
            <a:xfrm>
              <a:off x="6133900" y="1752450"/>
              <a:ext cx="2409600" cy="2086695"/>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800" dirty="0">
                  <a:solidFill>
                    <a:srgbClr val="434343"/>
                  </a:solidFill>
                  <a:latin typeface="Poppins Light"/>
                  <a:ea typeface="Poppins Light"/>
                  <a:cs typeface="Poppins Light"/>
                  <a:sym typeface="Poppins Light"/>
                </a:rPr>
                <a:t>We have a network of over 1500+ and growing fast, across LinkedIn and our TLP Community</a:t>
              </a:r>
              <a:endParaRPr sz="800" dirty="0">
                <a:solidFill>
                  <a:srgbClr val="434343"/>
                </a:solidFill>
                <a:latin typeface="Poppins Light"/>
                <a:ea typeface="Poppins Light"/>
                <a:cs typeface="Poppins Light"/>
                <a:sym typeface="Poppins Light"/>
              </a:endParaRPr>
            </a:p>
            <a:p>
              <a:pPr marL="0" lvl="0" indent="0" algn="l" rtl="0">
                <a:lnSpc>
                  <a:spcPct val="115000"/>
                </a:lnSpc>
                <a:spcBef>
                  <a:spcPts val="0"/>
                </a:spcBef>
                <a:spcAft>
                  <a:spcPts val="0"/>
                </a:spcAft>
                <a:buNone/>
              </a:pPr>
              <a:endParaRPr sz="800" dirty="0">
                <a:solidFill>
                  <a:srgbClr val="434343"/>
                </a:solidFill>
                <a:latin typeface="Poppins Light"/>
                <a:ea typeface="Poppins Light"/>
                <a:cs typeface="Poppins Light"/>
                <a:sym typeface="Poppins Light"/>
              </a:endParaRPr>
            </a:p>
            <a:p>
              <a:pPr marL="0" lvl="0" indent="0" algn="l" rtl="0">
                <a:lnSpc>
                  <a:spcPct val="115000"/>
                </a:lnSpc>
                <a:spcBef>
                  <a:spcPts val="0"/>
                </a:spcBef>
                <a:spcAft>
                  <a:spcPts val="0"/>
                </a:spcAft>
                <a:buNone/>
              </a:pPr>
              <a:r>
                <a:rPr lang="en" sz="800" dirty="0">
                  <a:solidFill>
                    <a:srgbClr val="434343"/>
                  </a:solidFill>
                  <a:latin typeface="Poppins Light"/>
                  <a:ea typeface="Poppins Light"/>
                  <a:cs typeface="Poppins Light"/>
                  <a:sym typeface="Poppins Light"/>
                </a:rPr>
                <a:t>We partner with best in class vendors in the Loyalty and CRM space to provide clients with end to end solutions</a:t>
              </a:r>
              <a:endParaRPr sz="800" dirty="0">
                <a:solidFill>
                  <a:srgbClr val="434343"/>
                </a:solidFill>
                <a:latin typeface="Poppins Light"/>
                <a:ea typeface="Poppins Light"/>
                <a:cs typeface="Poppins Light"/>
                <a:sym typeface="Poppins Light"/>
              </a:endParaRPr>
            </a:p>
            <a:p>
              <a:pPr marL="0" lvl="0" indent="0" algn="l" rtl="0">
                <a:lnSpc>
                  <a:spcPct val="115000"/>
                </a:lnSpc>
                <a:spcBef>
                  <a:spcPts val="0"/>
                </a:spcBef>
                <a:spcAft>
                  <a:spcPts val="0"/>
                </a:spcAft>
                <a:buNone/>
              </a:pPr>
              <a:endParaRPr sz="800" dirty="0">
                <a:solidFill>
                  <a:srgbClr val="434343"/>
                </a:solidFill>
                <a:latin typeface="Poppins Light"/>
                <a:ea typeface="Poppins Light"/>
                <a:cs typeface="Poppins Light"/>
                <a:sym typeface="Poppins Light"/>
              </a:endParaRPr>
            </a:p>
            <a:p>
              <a:pPr marL="0" lvl="0" indent="0" algn="l" rtl="0">
                <a:lnSpc>
                  <a:spcPct val="115000"/>
                </a:lnSpc>
                <a:spcBef>
                  <a:spcPts val="0"/>
                </a:spcBef>
                <a:spcAft>
                  <a:spcPts val="0"/>
                </a:spcAft>
                <a:buNone/>
              </a:pPr>
              <a:r>
                <a:rPr lang="en" sz="800" dirty="0">
                  <a:solidFill>
                    <a:srgbClr val="434343"/>
                  </a:solidFill>
                  <a:latin typeface="Poppins Light"/>
                  <a:ea typeface="Poppins Light"/>
                  <a:cs typeface="Poppins Light"/>
                  <a:sym typeface="Poppins Light"/>
                </a:rPr>
                <a:t>We provide up to date news, thought leadership, tools and our partner directory to make it easy for brands to get the latest and best insights</a:t>
              </a:r>
              <a:endParaRPr sz="800" dirty="0">
                <a:solidFill>
                  <a:srgbClr val="434343"/>
                </a:solidFill>
                <a:latin typeface="Poppins Light"/>
                <a:ea typeface="Poppins Light"/>
                <a:cs typeface="Poppins Light"/>
                <a:sym typeface="Poppins Light"/>
              </a:endParaRPr>
            </a:p>
            <a:p>
              <a:pPr marL="0" lvl="0" indent="0" algn="l" rtl="0">
                <a:lnSpc>
                  <a:spcPct val="115000"/>
                </a:lnSpc>
                <a:spcBef>
                  <a:spcPts val="0"/>
                </a:spcBef>
                <a:spcAft>
                  <a:spcPts val="0"/>
                </a:spcAft>
                <a:buNone/>
              </a:pPr>
              <a:endParaRPr sz="800" dirty="0">
                <a:solidFill>
                  <a:srgbClr val="434343"/>
                </a:solidFill>
                <a:latin typeface="Poppins Light"/>
                <a:ea typeface="Poppins Light"/>
                <a:cs typeface="Poppins Light"/>
                <a:sym typeface="Poppins Light"/>
              </a:endParaRPr>
            </a:p>
            <a:p>
              <a:pPr marL="0" lvl="0" indent="0" algn="l" rtl="0">
                <a:spcBef>
                  <a:spcPts val="0"/>
                </a:spcBef>
                <a:spcAft>
                  <a:spcPts val="0"/>
                </a:spcAft>
                <a:buNone/>
              </a:pPr>
              <a:endParaRPr sz="400" dirty="0">
                <a:latin typeface="Poppins SemiBold"/>
                <a:ea typeface="Poppins SemiBold"/>
                <a:cs typeface="Poppins SemiBold"/>
                <a:sym typeface="Poppins SemiBold"/>
              </a:endParaRPr>
            </a:p>
          </p:txBody>
        </p:sp>
      </p:grpSp>
      <p:pic>
        <p:nvPicPr>
          <p:cNvPr id="187" name="Google Shape;187;p15"/>
          <p:cNvPicPr preferRelativeResize="0"/>
          <p:nvPr/>
        </p:nvPicPr>
        <p:blipFill>
          <a:blip r:embed="rId4">
            <a:alphaModFix/>
          </a:blip>
          <a:stretch>
            <a:fillRect/>
          </a:stretch>
        </p:blipFill>
        <p:spPr>
          <a:xfrm>
            <a:off x="8117986" y="1223961"/>
            <a:ext cx="330600" cy="330625"/>
          </a:xfrm>
          <a:prstGeom prst="rect">
            <a:avLst/>
          </a:prstGeom>
          <a:noFill/>
          <a:ln>
            <a:noFill/>
          </a:ln>
        </p:spPr>
      </p:pic>
      <p:pic>
        <p:nvPicPr>
          <p:cNvPr id="188" name="Google Shape;188;p15"/>
          <p:cNvPicPr preferRelativeResize="0"/>
          <p:nvPr/>
        </p:nvPicPr>
        <p:blipFill>
          <a:blip r:embed="rId5">
            <a:alphaModFix/>
          </a:blip>
          <a:stretch>
            <a:fillRect/>
          </a:stretch>
        </p:blipFill>
        <p:spPr>
          <a:xfrm>
            <a:off x="2606975" y="1228223"/>
            <a:ext cx="252775" cy="310075"/>
          </a:xfrm>
          <a:prstGeom prst="rect">
            <a:avLst/>
          </a:prstGeom>
          <a:noFill/>
          <a:ln>
            <a:noFill/>
          </a:ln>
        </p:spPr>
      </p:pic>
      <p:grpSp>
        <p:nvGrpSpPr>
          <p:cNvPr id="189" name="Google Shape;189;p15"/>
          <p:cNvGrpSpPr/>
          <p:nvPr/>
        </p:nvGrpSpPr>
        <p:grpSpPr>
          <a:xfrm>
            <a:off x="5240929" y="1134988"/>
            <a:ext cx="524700" cy="524700"/>
            <a:chOff x="5240929" y="1134988"/>
            <a:chExt cx="524700" cy="524700"/>
          </a:xfrm>
        </p:grpSpPr>
        <p:sp>
          <p:nvSpPr>
            <p:cNvPr id="190" name="Google Shape;190;p15"/>
            <p:cNvSpPr/>
            <p:nvPr/>
          </p:nvSpPr>
          <p:spPr>
            <a:xfrm>
              <a:off x="5240929" y="1134988"/>
              <a:ext cx="524700" cy="524700"/>
            </a:xfrm>
            <a:prstGeom prst="ellipse">
              <a:avLst/>
            </a:prstGeom>
            <a:solidFill>
              <a:srgbClr val="F9F2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1" name="Google Shape;191;p15"/>
            <p:cNvPicPr preferRelativeResize="0"/>
            <p:nvPr/>
          </p:nvPicPr>
          <p:blipFill>
            <a:blip r:embed="rId6">
              <a:alphaModFix/>
            </a:blip>
            <a:stretch>
              <a:fillRect/>
            </a:stretch>
          </p:blipFill>
          <p:spPr>
            <a:xfrm>
              <a:off x="5350150" y="1237550"/>
              <a:ext cx="310075" cy="310075"/>
            </a:xfrm>
            <a:prstGeom prst="rect">
              <a:avLst/>
            </a:prstGeom>
            <a:noFill/>
            <a:ln>
              <a:noFill/>
            </a:ln>
          </p:spPr>
        </p:pic>
      </p:grpSp>
      <p:pic>
        <p:nvPicPr>
          <p:cNvPr id="192" name="Google Shape;192;p15"/>
          <p:cNvPicPr preferRelativeResize="0"/>
          <p:nvPr/>
        </p:nvPicPr>
        <p:blipFill>
          <a:blip r:embed="rId7">
            <a:alphaModFix/>
          </a:blip>
          <a:stretch>
            <a:fillRect/>
          </a:stretch>
        </p:blipFill>
        <p:spPr>
          <a:xfrm>
            <a:off x="457200" y="4161475"/>
            <a:ext cx="596025" cy="5960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6"/>
        <p:cNvGrpSpPr/>
        <p:nvPr/>
      </p:nvGrpSpPr>
      <p:grpSpPr>
        <a:xfrm>
          <a:off x="0" y="0"/>
          <a:ext cx="0" cy="0"/>
          <a:chOff x="0" y="0"/>
          <a:chExt cx="0" cy="0"/>
        </a:xfrm>
      </p:grpSpPr>
      <p:sp>
        <p:nvSpPr>
          <p:cNvPr id="197" name="Google Shape;197;p16"/>
          <p:cNvSpPr txBox="1"/>
          <p:nvPr/>
        </p:nvSpPr>
        <p:spPr>
          <a:xfrm>
            <a:off x="466700" y="330575"/>
            <a:ext cx="8220000" cy="892522"/>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Clr>
                <a:schemeClr val="dk1"/>
              </a:buClr>
              <a:buSzPts val="1100"/>
              <a:buFont typeface="Arial"/>
              <a:buNone/>
            </a:pPr>
            <a:r>
              <a:rPr lang="en" sz="2000" dirty="0">
                <a:latin typeface="Poppins SemiBold"/>
                <a:ea typeface="Poppins SemiBold"/>
                <a:cs typeface="Poppins SemiBold"/>
                <a:sym typeface="Poppins SemiBold"/>
              </a:rPr>
              <a:t>The Loyalty People services</a:t>
            </a:r>
            <a:endParaRPr sz="2000" dirty="0">
              <a:latin typeface="Poppins SemiBold"/>
              <a:ea typeface="Poppins SemiBold"/>
              <a:cs typeface="Poppins SemiBold"/>
              <a:sym typeface="Poppins SemiBold"/>
            </a:endParaRPr>
          </a:p>
          <a:p>
            <a:pPr marL="0" lvl="0" indent="0" algn="ctr" rtl="0">
              <a:lnSpc>
                <a:spcPct val="115000"/>
              </a:lnSpc>
              <a:spcBef>
                <a:spcPts val="0"/>
              </a:spcBef>
              <a:spcAft>
                <a:spcPts val="0"/>
              </a:spcAft>
              <a:buNone/>
            </a:pPr>
            <a:endParaRPr sz="2000" dirty="0">
              <a:latin typeface="Poppins SemiBold"/>
              <a:ea typeface="Poppins SemiBold"/>
              <a:cs typeface="Poppins SemiBold"/>
              <a:sym typeface="Poppins SemiBold"/>
            </a:endParaRPr>
          </a:p>
        </p:txBody>
      </p:sp>
      <p:sp>
        <p:nvSpPr>
          <p:cNvPr id="198" name="Google Shape;198;p16"/>
          <p:cNvSpPr/>
          <p:nvPr/>
        </p:nvSpPr>
        <p:spPr>
          <a:xfrm>
            <a:off x="461950" y="1056225"/>
            <a:ext cx="1999800" cy="1354800"/>
          </a:xfrm>
          <a:prstGeom prst="roundRect">
            <a:avLst>
              <a:gd name="adj" fmla="val 2866"/>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9" name="Google Shape;199;p16"/>
          <p:cNvSpPr txBox="1"/>
          <p:nvPr/>
        </p:nvSpPr>
        <p:spPr>
          <a:xfrm>
            <a:off x="587500" y="1797203"/>
            <a:ext cx="1748700" cy="4824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Clr>
                <a:schemeClr val="dk1"/>
              </a:buClr>
              <a:buSzPts val="1100"/>
              <a:buFont typeface="Arial"/>
              <a:buNone/>
            </a:pPr>
            <a:r>
              <a:rPr lang="en" sz="900">
                <a:solidFill>
                  <a:schemeClr val="dk1"/>
                </a:solidFill>
                <a:latin typeface="Poppins SemiBold"/>
                <a:ea typeface="Poppins SemiBold"/>
                <a:cs typeface="Poppins SemiBold"/>
                <a:sym typeface="Poppins SemiBold"/>
              </a:rPr>
              <a:t>Programme Innovation and Optimisation</a:t>
            </a:r>
            <a:endParaRPr sz="800">
              <a:solidFill>
                <a:srgbClr val="434343"/>
              </a:solidFill>
              <a:latin typeface="Poppins Light"/>
              <a:ea typeface="Poppins Light"/>
              <a:cs typeface="Poppins Light"/>
              <a:sym typeface="Poppins Light"/>
            </a:endParaRPr>
          </a:p>
        </p:txBody>
      </p:sp>
      <p:sp>
        <p:nvSpPr>
          <p:cNvPr id="200" name="Google Shape;200;p16"/>
          <p:cNvSpPr/>
          <p:nvPr/>
        </p:nvSpPr>
        <p:spPr>
          <a:xfrm>
            <a:off x="2536933" y="1056225"/>
            <a:ext cx="1999800" cy="1354800"/>
          </a:xfrm>
          <a:prstGeom prst="roundRect">
            <a:avLst>
              <a:gd name="adj" fmla="val 2866"/>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01" name="Google Shape;201;p16"/>
          <p:cNvSpPr/>
          <p:nvPr/>
        </p:nvSpPr>
        <p:spPr>
          <a:xfrm>
            <a:off x="3274483" y="1265188"/>
            <a:ext cx="524700" cy="524700"/>
          </a:xfrm>
          <a:prstGeom prst="ellipse">
            <a:avLst/>
          </a:prstGeom>
          <a:solidFill>
            <a:srgbClr val="F9F27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02" name="Google Shape;202;p16"/>
          <p:cNvSpPr txBox="1"/>
          <p:nvPr/>
        </p:nvSpPr>
        <p:spPr>
          <a:xfrm>
            <a:off x="2662483" y="1797203"/>
            <a:ext cx="1748700" cy="4824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Clr>
                <a:schemeClr val="dk1"/>
              </a:buClr>
              <a:buSzPts val="1100"/>
              <a:buFont typeface="Arial"/>
              <a:buNone/>
            </a:pPr>
            <a:r>
              <a:rPr lang="en" sz="900">
                <a:solidFill>
                  <a:schemeClr val="dk1"/>
                </a:solidFill>
                <a:latin typeface="Poppins SemiBold"/>
                <a:ea typeface="Poppins SemiBold"/>
                <a:cs typeface="Poppins SemiBold"/>
                <a:sym typeface="Poppins SemiBold"/>
              </a:rPr>
              <a:t>Research </a:t>
            </a:r>
            <a:endParaRPr sz="900">
              <a:solidFill>
                <a:schemeClr val="dk1"/>
              </a:solidFill>
              <a:latin typeface="Poppins SemiBold"/>
              <a:ea typeface="Poppins SemiBold"/>
              <a:cs typeface="Poppins SemiBold"/>
              <a:sym typeface="Poppins SemiBold"/>
            </a:endParaRPr>
          </a:p>
          <a:p>
            <a:pPr marL="0" lvl="0" indent="0" algn="ctr" rtl="0">
              <a:lnSpc>
                <a:spcPct val="115000"/>
              </a:lnSpc>
              <a:spcBef>
                <a:spcPts val="0"/>
              </a:spcBef>
              <a:spcAft>
                <a:spcPts val="0"/>
              </a:spcAft>
              <a:buClr>
                <a:schemeClr val="dk1"/>
              </a:buClr>
              <a:buSzPts val="1100"/>
              <a:buFont typeface="Arial"/>
              <a:buNone/>
            </a:pPr>
            <a:r>
              <a:rPr lang="en" sz="900">
                <a:solidFill>
                  <a:schemeClr val="dk1"/>
                </a:solidFill>
                <a:latin typeface="Poppins SemiBold"/>
                <a:ea typeface="Poppins SemiBold"/>
                <a:cs typeface="Poppins SemiBold"/>
                <a:sym typeface="Poppins SemiBold"/>
              </a:rPr>
              <a:t>&amp; Analytics</a:t>
            </a:r>
            <a:endParaRPr sz="800">
              <a:solidFill>
                <a:srgbClr val="434343"/>
              </a:solidFill>
              <a:latin typeface="Poppins Light"/>
              <a:ea typeface="Poppins Light"/>
              <a:cs typeface="Poppins Light"/>
              <a:sym typeface="Poppins Light"/>
            </a:endParaRPr>
          </a:p>
        </p:txBody>
      </p:sp>
      <p:sp>
        <p:nvSpPr>
          <p:cNvPr id="203" name="Google Shape;203;p16"/>
          <p:cNvSpPr/>
          <p:nvPr/>
        </p:nvSpPr>
        <p:spPr>
          <a:xfrm>
            <a:off x="4611917" y="1056225"/>
            <a:ext cx="1999800" cy="1354800"/>
          </a:xfrm>
          <a:prstGeom prst="roundRect">
            <a:avLst>
              <a:gd name="adj" fmla="val 2866"/>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04" name="Google Shape;204;p16"/>
          <p:cNvSpPr/>
          <p:nvPr/>
        </p:nvSpPr>
        <p:spPr>
          <a:xfrm>
            <a:off x="5349467" y="1265188"/>
            <a:ext cx="524700" cy="524700"/>
          </a:xfrm>
          <a:prstGeom prst="ellipse">
            <a:avLst/>
          </a:prstGeom>
          <a:solidFill>
            <a:srgbClr val="F9F27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05" name="Google Shape;205;p16"/>
          <p:cNvSpPr txBox="1"/>
          <p:nvPr/>
        </p:nvSpPr>
        <p:spPr>
          <a:xfrm>
            <a:off x="4737467" y="1797203"/>
            <a:ext cx="1748700" cy="4824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Clr>
                <a:schemeClr val="dk1"/>
              </a:buClr>
              <a:buSzPts val="1100"/>
              <a:buFont typeface="Arial"/>
              <a:buNone/>
            </a:pPr>
            <a:r>
              <a:rPr lang="en" sz="900">
                <a:solidFill>
                  <a:schemeClr val="dk1"/>
                </a:solidFill>
                <a:latin typeface="Poppins SemiBold"/>
                <a:ea typeface="Poppins SemiBold"/>
                <a:cs typeface="Poppins SemiBold"/>
                <a:sym typeface="Poppins SemiBold"/>
              </a:rPr>
              <a:t>Tech Review &amp; Recommendations</a:t>
            </a:r>
            <a:endParaRPr sz="800">
              <a:solidFill>
                <a:srgbClr val="434343"/>
              </a:solidFill>
              <a:latin typeface="Poppins Light"/>
              <a:ea typeface="Poppins Light"/>
              <a:cs typeface="Poppins Light"/>
              <a:sym typeface="Poppins Light"/>
            </a:endParaRPr>
          </a:p>
        </p:txBody>
      </p:sp>
      <p:sp>
        <p:nvSpPr>
          <p:cNvPr id="206" name="Google Shape;206;p16"/>
          <p:cNvSpPr/>
          <p:nvPr/>
        </p:nvSpPr>
        <p:spPr>
          <a:xfrm>
            <a:off x="6686900" y="1056225"/>
            <a:ext cx="1999800" cy="1354800"/>
          </a:xfrm>
          <a:prstGeom prst="roundRect">
            <a:avLst>
              <a:gd name="adj" fmla="val 2866"/>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07" name="Google Shape;207;p16"/>
          <p:cNvSpPr/>
          <p:nvPr/>
        </p:nvSpPr>
        <p:spPr>
          <a:xfrm>
            <a:off x="7424450" y="1265188"/>
            <a:ext cx="524700" cy="524700"/>
          </a:xfrm>
          <a:prstGeom prst="ellipse">
            <a:avLst/>
          </a:prstGeom>
          <a:solidFill>
            <a:srgbClr val="F9F27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08" name="Google Shape;208;p16"/>
          <p:cNvSpPr txBox="1"/>
          <p:nvPr/>
        </p:nvSpPr>
        <p:spPr>
          <a:xfrm>
            <a:off x="6812450" y="1797203"/>
            <a:ext cx="1748700" cy="4824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Clr>
                <a:schemeClr val="dk1"/>
              </a:buClr>
              <a:buSzPts val="1100"/>
              <a:buFont typeface="Arial"/>
              <a:buNone/>
            </a:pPr>
            <a:r>
              <a:rPr lang="en" sz="900">
                <a:solidFill>
                  <a:schemeClr val="dk1"/>
                </a:solidFill>
                <a:latin typeface="Poppins SemiBold"/>
                <a:ea typeface="Poppins SemiBold"/>
                <a:cs typeface="Poppins SemiBold"/>
                <a:sym typeface="Poppins SemiBold"/>
              </a:rPr>
              <a:t>CRM Campaign </a:t>
            </a:r>
            <a:endParaRPr sz="900">
              <a:solidFill>
                <a:schemeClr val="dk1"/>
              </a:solidFill>
              <a:latin typeface="Poppins SemiBold"/>
              <a:ea typeface="Poppins SemiBold"/>
              <a:cs typeface="Poppins SemiBold"/>
              <a:sym typeface="Poppins SemiBold"/>
            </a:endParaRPr>
          </a:p>
          <a:p>
            <a:pPr marL="0" lvl="0" indent="0" algn="ctr" rtl="0">
              <a:lnSpc>
                <a:spcPct val="115000"/>
              </a:lnSpc>
              <a:spcBef>
                <a:spcPts val="0"/>
              </a:spcBef>
              <a:spcAft>
                <a:spcPts val="0"/>
              </a:spcAft>
              <a:buClr>
                <a:schemeClr val="dk1"/>
              </a:buClr>
              <a:buSzPts val="1100"/>
              <a:buFont typeface="Arial"/>
              <a:buNone/>
            </a:pPr>
            <a:r>
              <a:rPr lang="en" sz="900">
                <a:solidFill>
                  <a:schemeClr val="dk1"/>
                </a:solidFill>
                <a:latin typeface="Poppins SemiBold"/>
                <a:ea typeface="Poppins SemiBold"/>
                <a:cs typeface="Poppins SemiBold"/>
                <a:sym typeface="Poppins SemiBold"/>
              </a:rPr>
              <a:t>Design</a:t>
            </a:r>
            <a:endParaRPr sz="800">
              <a:solidFill>
                <a:srgbClr val="434343"/>
              </a:solidFill>
              <a:latin typeface="Poppins Light"/>
              <a:ea typeface="Poppins Light"/>
              <a:cs typeface="Poppins Light"/>
              <a:sym typeface="Poppins Light"/>
            </a:endParaRPr>
          </a:p>
        </p:txBody>
      </p:sp>
      <p:sp>
        <p:nvSpPr>
          <p:cNvPr id="209" name="Google Shape;209;p16"/>
          <p:cNvSpPr/>
          <p:nvPr/>
        </p:nvSpPr>
        <p:spPr>
          <a:xfrm>
            <a:off x="461950" y="2479919"/>
            <a:ext cx="1999800" cy="1354800"/>
          </a:xfrm>
          <a:prstGeom prst="roundRect">
            <a:avLst>
              <a:gd name="adj" fmla="val 2866"/>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10" name="Google Shape;210;p16"/>
          <p:cNvSpPr/>
          <p:nvPr/>
        </p:nvSpPr>
        <p:spPr>
          <a:xfrm>
            <a:off x="1199500" y="2688882"/>
            <a:ext cx="524700" cy="524700"/>
          </a:xfrm>
          <a:prstGeom prst="ellipse">
            <a:avLst/>
          </a:prstGeom>
          <a:solidFill>
            <a:srgbClr val="F9F27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11" name="Google Shape;211;p16"/>
          <p:cNvSpPr txBox="1"/>
          <p:nvPr/>
        </p:nvSpPr>
        <p:spPr>
          <a:xfrm>
            <a:off x="587500" y="3220897"/>
            <a:ext cx="1748700" cy="4824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Clr>
                <a:schemeClr val="dk1"/>
              </a:buClr>
              <a:buSzPts val="1100"/>
              <a:buFont typeface="Arial"/>
              <a:buNone/>
            </a:pPr>
            <a:r>
              <a:rPr lang="en" sz="900">
                <a:solidFill>
                  <a:schemeClr val="dk1"/>
                </a:solidFill>
                <a:latin typeface="Poppins SemiBold"/>
                <a:ea typeface="Poppins SemiBold"/>
                <a:cs typeface="Poppins SemiBold"/>
                <a:sym typeface="Poppins SemiBold"/>
              </a:rPr>
              <a:t>CRM &amp; Loyalty Strategy Design</a:t>
            </a:r>
            <a:endParaRPr sz="800">
              <a:solidFill>
                <a:srgbClr val="434343"/>
              </a:solidFill>
              <a:latin typeface="Poppins Light"/>
              <a:ea typeface="Poppins Light"/>
              <a:cs typeface="Poppins Light"/>
              <a:sym typeface="Poppins Light"/>
            </a:endParaRPr>
          </a:p>
        </p:txBody>
      </p:sp>
      <p:sp>
        <p:nvSpPr>
          <p:cNvPr id="212" name="Google Shape;212;p16"/>
          <p:cNvSpPr/>
          <p:nvPr/>
        </p:nvSpPr>
        <p:spPr>
          <a:xfrm>
            <a:off x="2536933" y="2479919"/>
            <a:ext cx="1999800" cy="1354800"/>
          </a:xfrm>
          <a:prstGeom prst="roundRect">
            <a:avLst>
              <a:gd name="adj" fmla="val 2866"/>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13" name="Google Shape;213;p16"/>
          <p:cNvSpPr/>
          <p:nvPr/>
        </p:nvSpPr>
        <p:spPr>
          <a:xfrm>
            <a:off x="3274483" y="2688882"/>
            <a:ext cx="524700" cy="524700"/>
          </a:xfrm>
          <a:prstGeom prst="ellipse">
            <a:avLst/>
          </a:prstGeom>
          <a:solidFill>
            <a:srgbClr val="F9F27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14" name="Google Shape;214;p16"/>
          <p:cNvSpPr txBox="1"/>
          <p:nvPr/>
        </p:nvSpPr>
        <p:spPr>
          <a:xfrm>
            <a:off x="2662483" y="3220897"/>
            <a:ext cx="1748700" cy="4824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Clr>
                <a:schemeClr val="dk1"/>
              </a:buClr>
              <a:buSzPts val="1100"/>
              <a:buFont typeface="Arial"/>
              <a:buNone/>
            </a:pPr>
            <a:r>
              <a:rPr lang="en" sz="900">
                <a:solidFill>
                  <a:schemeClr val="dk1"/>
                </a:solidFill>
                <a:latin typeface="Poppins SemiBold"/>
                <a:ea typeface="Poppins SemiBold"/>
                <a:cs typeface="Poppins SemiBold"/>
                <a:sym typeface="Poppins SemiBold"/>
              </a:rPr>
              <a:t>Data Review </a:t>
            </a:r>
            <a:endParaRPr sz="900">
              <a:solidFill>
                <a:schemeClr val="dk1"/>
              </a:solidFill>
              <a:latin typeface="Poppins SemiBold"/>
              <a:ea typeface="Poppins SemiBold"/>
              <a:cs typeface="Poppins SemiBold"/>
              <a:sym typeface="Poppins SemiBold"/>
            </a:endParaRPr>
          </a:p>
          <a:p>
            <a:pPr marL="0" lvl="0" indent="0" algn="ctr" rtl="0">
              <a:lnSpc>
                <a:spcPct val="115000"/>
              </a:lnSpc>
              <a:spcBef>
                <a:spcPts val="0"/>
              </a:spcBef>
              <a:spcAft>
                <a:spcPts val="0"/>
              </a:spcAft>
              <a:buClr>
                <a:schemeClr val="dk1"/>
              </a:buClr>
              <a:buSzPts val="1100"/>
              <a:buFont typeface="Arial"/>
              <a:buNone/>
            </a:pPr>
            <a:r>
              <a:rPr lang="en" sz="900">
                <a:solidFill>
                  <a:schemeClr val="dk1"/>
                </a:solidFill>
                <a:latin typeface="Poppins SemiBold"/>
                <a:ea typeface="Poppins SemiBold"/>
                <a:cs typeface="Poppins SemiBold"/>
                <a:sym typeface="Poppins SemiBold"/>
              </a:rPr>
              <a:t>&amp; Planning</a:t>
            </a:r>
            <a:endParaRPr sz="900">
              <a:solidFill>
                <a:schemeClr val="dk1"/>
              </a:solidFill>
              <a:latin typeface="Poppins SemiBold"/>
              <a:ea typeface="Poppins SemiBold"/>
              <a:cs typeface="Poppins SemiBold"/>
              <a:sym typeface="Poppins SemiBold"/>
            </a:endParaRPr>
          </a:p>
        </p:txBody>
      </p:sp>
      <p:sp>
        <p:nvSpPr>
          <p:cNvPr id="215" name="Google Shape;215;p16"/>
          <p:cNvSpPr/>
          <p:nvPr/>
        </p:nvSpPr>
        <p:spPr>
          <a:xfrm>
            <a:off x="4611917" y="2479919"/>
            <a:ext cx="1999800" cy="1354800"/>
          </a:xfrm>
          <a:prstGeom prst="roundRect">
            <a:avLst>
              <a:gd name="adj" fmla="val 2866"/>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16" name="Google Shape;216;p16"/>
          <p:cNvSpPr txBox="1"/>
          <p:nvPr/>
        </p:nvSpPr>
        <p:spPr>
          <a:xfrm>
            <a:off x="4737467" y="3220897"/>
            <a:ext cx="1748700" cy="4824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Clr>
                <a:schemeClr val="dk1"/>
              </a:buClr>
              <a:buSzPts val="1100"/>
              <a:buFont typeface="Arial"/>
              <a:buNone/>
            </a:pPr>
            <a:r>
              <a:rPr lang="en" sz="900">
                <a:solidFill>
                  <a:schemeClr val="dk1"/>
                </a:solidFill>
                <a:latin typeface="Poppins SemiBold"/>
                <a:ea typeface="Poppins SemiBold"/>
                <a:cs typeface="Poppins SemiBold"/>
                <a:sym typeface="Poppins SemiBold"/>
              </a:rPr>
              <a:t>Business Case </a:t>
            </a:r>
            <a:endParaRPr sz="900">
              <a:solidFill>
                <a:schemeClr val="dk1"/>
              </a:solidFill>
              <a:latin typeface="Poppins SemiBold"/>
              <a:ea typeface="Poppins SemiBold"/>
              <a:cs typeface="Poppins SemiBold"/>
              <a:sym typeface="Poppins SemiBold"/>
            </a:endParaRPr>
          </a:p>
          <a:p>
            <a:pPr marL="0" lvl="0" indent="0" algn="ctr" rtl="0">
              <a:lnSpc>
                <a:spcPct val="115000"/>
              </a:lnSpc>
              <a:spcBef>
                <a:spcPts val="0"/>
              </a:spcBef>
              <a:spcAft>
                <a:spcPts val="0"/>
              </a:spcAft>
              <a:buClr>
                <a:schemeClr val="dk1"/>
              </a:buClr>
              <a:buSzPts val="1100"/>
              <a:buFont typeface="Arial"/>
              <a:buNone/>
            </a:pPr>
            <a:r>
              <a:rPr lang="en" sz="900">
                <a:solidFill>
                  <a:schemeClr val="dk1"/>
                </a:solidFill>
                <a:latin typeface="Poppins SemiBold"/>
                <a:ea typeface="Poppins SemiBold"/>
                <a:cs typeface="Poppins SemiBold"/>
                <a:sym typeface="Poppins SemiBold"/>
              </a:rPr>
              <a:t>Build</a:t>
            </a:r>
            <a:endParaRPr sz="800">
              <a:solidFill>
                <a:srgbClr val="434343"/>
              </a:solidFill>
              <a:latin typeface="Poppins Light"/>
              <a:ea typeface="Poppins Light"/>
              <a:cs typeface="Poppins Light"/>
              <a:sym typeface="Poppins Light"/>
            </a:endParaRPr>
          </a:p>
        </p:txBody>
      </p:sp>
      <p:sp>
        <p:nvSpPr>
          <p:cNvPr id="217" name="Google Shape;217;p16"/>
          <p:cNvSpPr/>
          <p:nvPr/>
        </p:nvSpPr>
        <p:spPr>
          <a:xfrm>
            <a:off x="6686900" y="2479919"/>
            <a:ext cx="1999800" cy="1354800"/>
          </a:xfrm>
          <a:prstGeom prst="roundRect">
            <a:avLst>
              <a:gd name="adj" fmla="val 2866"/>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18" name="Google Shape;218;p16"/>
          <p:cNvSpPr/>
          <p:nvPr/>
        </p:nvSpPr>
        <p:spPr>
          <a:xfrm>
            <a:off x="7424450" y="2688882"/>
            <a:ext cx="524700" cy="524700"/>
          </a:xfrm>
          <a:prstGeom prst="ellipse">
            <a:avLst/>
          </a:prstGeom>
          <a:solidFill>
            <a:srgbClr val="F9F27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19" name="Google Shape;219;p16"/>
          <p:cNvSpPr txBox="1"/>
          <p:nvPr/>
        </p:nvSpPr>
        <p:spPr>
          <a:xfrm>
            <a:off x="6812450" y="3220897"/>
            <a:ext cx="1748700" cy="4824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Clr>
                <a:schemeClr val="dk1"/>
              </a:buClr>
              <a:buSzPts val="1100"/>
              <a:buFont typeface="Arial"/>
              <a:buNone/>
            </a:pPr>
            <a:r>
              <a:rPr lang="en" sz="900">
                <a:solidFill>
                  <a:schemeClr val="dk1"/>
                </a:solidFill>
                <a:latin typeface="Poppins SemiBold"/>
                <a:ea typeface="Poppins SemiBold"/>
                <a:cs typeface="Poppins SemiBold"/>
                <a:sym typeface="Poppins SemiBold"/>
              </a:rPr>
              <a:t>Best In Class </a:t>
            </a:r>
            <a:endParaRPr sz="900">
              <a:solidFill>
                <a:schemeClr val="dk1"/>
              </a:solidFill>
              <a:latin typeface="Poppins SemiBold"/>
              <a:ea typeface="Poppins SemiBold"/>
              <a:cs typeface="Poppins SemiBold"/>
              <a:sym typeface="Poppins SemiBold"/>
            </a:endParaRPr>
          </a:p>
          <a:p>
            <a:pPr marL="0" lvl="0" indent="0" algn="ctr" rtl="0">
              <a:lnSpc>
                <a:spcPct val="115000"/>
              </a:lnSpc>
              <a:spcBef>
                <a:spcPts val="0"/>
              </a:spcBef>
              <a:spcAft>
                <a:spcPts val="0"/>
              </a:spcAft>
              <a:buClr>
                <a:schemeClr val="dk1"/>
              </a:buClr>
              <a:buSzPts val="1100"/>
              <a:buFont typeface="Arial"/>
              <a:buNone/>
            </a:pPr>
            <a:r>
              <a:rPr lang="en" sz="900">
                <a:solidFill>
                  <a:schemeClr val="dk1"/>
                </a:solidFill>
                <a:latin typeface="Poppins SemiBold"/>
                <a:ea typeface="Poppins SemiBold"/>
                <a:cs typeface="Poppins SemiBold"/>
                <a:sym typeface="Poppins SemiBold"/>
              </a:rPr>
              <a:t>Review</a:t>
            </a:r>
            <a:endParaRPr sz="800">
              <a:solidFill>
                <a:srgbClr val="434343"/>
              </a:solidFill>
              <a:latin typeface="Poppins Light"/>
              <a:ea typeface="Poppins Light"/>
              <a:cs typeface="Poppins Light"/>
              <a:sym typeface="Poppins Light"/>
            </a:endParaRPr>
          </a:p>
        </p:txBody>
      </p:sp>
      <p:pic>
        <p:nvPicPr>
          <p:cNvPr id="220" name="Google Shape;220;p16"/>
          <p:cNvPicPr preferRelativeResize="0"/>
          <p:nvPr/>
        </p:nvPicPr>
        <p:blipFill>
          <a:blip r:embed="rId4">
            <a:alphaModFix/>
          </a:blip>
          <a:stretch>
            <a:fillRect/>
          </a:stretch>
        </p:blipFill>
        <p:spPr>
          <a:xfrm>
            <a:off x="5472679" y="1406995"/>
            <a:ext cx="278275" cy="241086"/>
          </a:xfrm>
          <a:prstGeom prst="rect">
            <a:avLst/>
          </a:prstGeom>
          <a:noFill/>
          <a:ln>
            <a:noFill/>
          </a:ln>
        </p:spPr>
      </p:pic>
      <p:pic>
        <p:nvPicPr>
          <p:cNvPr id="221" name="Google Shape;221;p16"/>
          <p:cNvPicPr preferRelativeResize="0"/>
          <p:nvPr/>
        </p:nvPicPr>
        <p:blipFill>
          <a:blip r:embed="rId5">
            <a:alphaModFix/>
          </a:blip>
          <a:stretch>
            <a:fillRect/>
          </a:stretch>
        </p:blipFill>
        <p:spPr>
          <a:xfrm>
            <a:off x="3420214" y="1407001"/>
            <a:ext cx="233238" cy="241075"/>
          </a:xfrm>
          <a:prstGeom prst="rect">
            <a:avLst/>
          </a:prstGeom>
          <a:noFill/>
          <a:ln>
            <a:noFill/>
          </a:ln>
        </p:spPr>
      </p:pic>
      <p:grpSp>
        <p:nvGrpSpPr>
          <p:cNvPr id="222" name="Google Shape;222;p16"/>
          <p:cNvGrpSpPr/>
          <p:nvPr/>
        </p:nvGrpSpPr>
        <p:grpSpPr>
          <a:xfrm>
            <a:off x="1199500" y="1265188"/>
            <a:ext cx="524700" cy="524700"/>
            <a:chOff x="1199500" y="1265188"/>
            <a:chExt cx="524700" cy="524700"/>
          </a:xfrm>
        </p:grpSpPr>
        <p:sp>
          <p:nvSpPr>
            <p:cNvPr id="223" name="Google Shape;223;p16"/>
            <p:cNvSpPr/>
            <p:nvPr/>
          </p:nvSpPr>
          <p:spPr>
            <a:xfrm>
              <a:off x="1199500" y="1265188"/>
              <a:ext cx="524700" cy="524700"/>
            </a:xfrm>
            <a:prstGeom prst="ellipse">
              <a:avLst/>
            </a:prstGeom>
            <a:solidFill>
              <a:srgbClr val="F9F27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24" name="Google Shape;224;p16"/>
            <p:cNvPicPr preferRelativeResize="0"/>
            <p:nvPr/>
          </p:nvPicPr>
          <p:blipFill>
            <a:blip r:embed="rId6">
              <a:alphaModFix/>
            </a:blip>
            <a:stretch>
              <a:fillRect/>
            </a:stretch>
          </p:blipFill>
          <p:spPr>
            <a:xfrm>
              <a:off x="1322700" y="1388400"/>
              <a:ext cx="278275" cy="278275"/>
            </a:xfrm>
            <a:prstGeom prst="rect">
              <a:avLst/>
            </a:prstGeom>
            <a:noFill/>
            <a:ln>
              <a:noFill/>
            </a:ln>
          </p:spPr>
        </p:pic>
      </p:grpSp>
      <p:pic>
        <p:nvPicPr>
          <p:cNvPr id="225" name="Google Shape;225;p16"/>
          <p:cNvPicPr preferRelativeResize="0"/>
          <p:nvPr/>
        </p:nvPicPr>
        <p:blipFill>
          <a:blip r:embed="rId7">
            <a:alphaModFix/>
          </a:blip>
          <a:stretch>
            <a:fillRect/>
          </a:stretch>
        </p:blipFill>
        <p:spPr>
          <a:xfrm>
            <a:off x="7570188" y="2834620"/>
            <a:ext cx="233225" cy="233225"/>
          </a:xfrm>
          <a:prstGeom prst="rect">
            <a:avLst/>
          </a:prstGeom>
          <a:noFill/>
          <a:ln>
            <a:noFill/>
          </a:ln>
        </p:spPr>
      </p:pic>
      <p:pic>
        <p:nvPicPr>
          <p:cNvPr id="226" name="Google Shape;226;p16"/>
          <p:cNvPicPr preferRelativeResize="0"/>
          <p:nvPr/>
        </p:nvPicPr>
        <p:blipFill>
          <a:blip r:embed="rId8">
            <a:alphaModFix/>
          </a:blip>
          <a:stretch>
            <a:fillRect/>
          </a:stretch>
        </p:blipFill>
        <p:spPr>
          <a:xfrm>
            <a:off x="7583693" y="1410926"/>
            <a:ext cx="206213" cy="233225"/>
          </a:xfrm>
          <a:prstGeom prst="rect">
            <a:avLst/>
          </a:prstGeom>
          <a:noFill/>
          <a:ln>
            <a:noFill/>
          </a:ln>
        </p:spPr>
      </p:pic>
      <p:pic>
        <p:nvPicPr>
          <p:cNvPr id="227" name="Google Shape;227;p16"/>
          <p:cNvPicPr preferRelativeResize="0"/>
          <p:nvPr/>
        </p:nvPicPr>
        <p:blipFill>
          <a:blip r:embed="rId9">
            <a:alphaModFix/>
          </a:blip>
          <a:stretch>
            <a:fillRect/>
          </a:stretch>
        </p:blipFill>
        <p:spPr>
          <a:xfrm>
            <a:off x="1341323" y="2830695"/>
            <a:ext cx="241053" cy="241075"/>
          </a:xfrm>
          <a:prstGeom prst="rect">
            <a:avLst/>
          </a:prstGeom>
          <a:noFill/>
          <a:ln>
            <a:noFill/>
          </a:ln>
        </p:spPr>
      </p:pic>
      <p:pic>
        <p:nvPicPr>
          <p:cNvPr id="228" name="Google Shape;228;p16"/>
          <p:cNvPicPr preferRelativeResize="0"/>
          <p:nvPr/>
        </p:nvPicPr>
        <p:blipFill>
          <a:blip r:embed="rId10">
            <a:alphaModFix/>
          </a:blip>
          <a:stretch>
            <a:fillRect/>
          </a:stretch>
        </p:blipFill>
        <p:spPr>
          <a:xfrm>
            <a:off x="3433733" y="2824854"/>
            <a:ext cx="206200" cy="252757"/>
          </a:xfrm>
          <a:prstGeom prst="rect">
            <a:avLst/>
          </a:prstGeom>
          <a:noFill/>
          <a:ln>
            <a:noFill/>
          </a:ln>
        </p:spPr>
      </p:pic>
      <p:grpSp>
        <p:nvGrpSpPr>
          <p:cNvPr id="229" name="Google Shape;229;p16"/>
          <p:cNvGrpSpPr/>
          <p:nvPr/>
        </p:nvGrpSpPr>
        <p:grpSpPr>
          <a:xfrm>
            <a:off x="5349467" y="2688882"/>
            <a:ext cx="524700" cy="524700"/>
            <a:chOff x="5349467" y="2688882"/>
            <a:chExt cx="524700" cy="524700"/>
          </a:xfrm>
        </p:grpSpPr>
        <p:sp>
          <p:nvSpPr>
            <p:cNvPr id="230" name="Google Shape;230;p16"/>
            <p:cNvSpPr/>
            <p:nvPr/>
          </p:nvSpPr>
          <p:spPr>
            <a:xfrm>
              <a:off x="5349467" y="2688882"/>
              <a:ext cx="524700" cy="524700"/>
            </a:xfrm>
            <a:prstGeom prst="ellipse">
              <a:avLst/>
            </a:prstGeom>
            <a:solidFill>
              <a:srgbClr val="F9F27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31" name="Google Shape;231;p16"/>
            <p:cNvPicPr preferRelativeResize="0"/>
            <p:nvPr/>
          </p:nvPicPr>
          <p:blipFill>
            <a:blip r:embed="rId11">
              <a:alphaModFix/>
            </a:blip>
            <a:stretch>
              <a:fillRect/>
            </a:stretch>
          </p:blipFill>
          <p:spPr>
            <a:xfrm>
              <a:off x="5495204" y="2850117"/>
              <a:ext cx="233225" cy="202230"/>
            </a:xfrm>
            <a:prstGeom prst="rect">
              <a:avLst/>
            </a:prstGeom>
            <a:noFill/>
            <a:ln>
              <a:noFill/>
            </a:ln>
          </p:spPr>
        </p:pic>
      </p:grpSp>
      <p:pic>
        <p:nvPicPr>
          <p:cNvPr id="232" name="Google Shape;232;p16"/>
          <p:cNvPicPr preferRelativeResize="0"/>
          <p:nvPr/>
        </p:nvPicPr>
        <p:blipFill>
          <a:blip r:embed="rId12">
            <a:alphaModFix/>
          </a:blip>
          <a:stretch>
            <a:fillRect/>
          </a:stretch>
        </p:blipFill>
        <p:spPr>
          <a:xfrm>
            <a:off x="457200" y="4161475"/>
            <a:ext cx="596025" cy="5960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6"/>
        <p:cNvGrpSpPr/>
        <p:nvPr/>
      </p:nvGrpSpPr>
      <p:grpSpPr>
        <a:xfrm>
          <a:off x="0" y="0"/>
          <a:ext cx="0" cy="0"/>
          <a:chOff x="0" y="0"/>
          <a:chExt cx="0" cy="0"/>
        </a:xfrm>
      </p:grpSpPr>
      <p:sp>
        <p:nvSpPr>
          <p:cNvPr id="237" name="Google Shape;237;p17"/>
          <p:cNvSpPr txBox="1"/>
          <p:nvPr/>
        </p:nvSpPr>
        <p:spPr>
          <a:xfrm>
            <a:off x="466700" y="330575"/>
            <a:ext cx="8220000" cy="8466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Clr>
                <a:schemeClr val="dk1"/>
              </a:buClr>
              <a:buSzPts val="1100"/>
              <a:buFont typeface="Arial"/>
              <a:buNone/>
            </a:pPr>
            <a:r>
              <a:rPr lang="en" sz="2000">
                <a:latin typeface="Poppins SemiBold"/>
                <a:ea typeface="Poppins SemiBold"/>
                <a:cs typeface="Poppins SemiBold"/>
                <a:sym typeface="Poppins SemiBold"/>
              </a:rPr>
              <a:t>The Loyalty People’s flexible approach to strategic consulting</a:t>
            </a:r>
            <a:endParaRPr sz="2000">
              <a:latin typeface="Poppins SemiBold"/>
              <a:ea typeface="Poppins SemiBold"/>
              <a:cs typeface="Poppins SemiBold"/>
              <a:sym typeface="Poppins SemiBold"/>
            </a:endParaRPr>
          </a:p>
          <a:p>
            <a:pPr marL="0" lvl="0" indent="0" algn="ctr" rtl="0">
              <a:lnSpc>
                <a:spcPct val="115000"/>
              </a:lnSpc>
              <a:spcBef>
                <a:spcPts val="0"/>
              </a:spcBef>
              <a:spcAft>
                <a:spcPts val="0"/>
              </a:spcAft>
              <a:buNone/>
            </a:pPr>
            <a:endParaRPr sz="2000">
              <a:latin typeface="Poppins SemiBold"/>
              <a:ea typeface="Poppins SemiBold"/>
              <a:cs typeface="Poppins SemiBold"/>
              <a:sym typeface="Poppins SemiBold"/>
            </a:endParaRPr>
          </a:p>
        </p:txBody>
      </p:sp>
      <p:grpSp>
        <p:nvGrpSpPr>
          <p:cNvPr id="238" name="Google Shape;238;p17"/>
          <p:cNvGrpSpPr/>
          <p:nvPr/>
        </p:nvGrpSpPr>
        <p:grpSpPr>
          <a:xfrm>
            <a:off x="461950" y="1070825"/>
            <a:ext cx="1999800" cy="2144932"/>
            <a:chOff x="461950" y="1070825"/>
            <a:chExt cx="1999800" cy="2144932"/>
          </a:xfrm>
        </p:grpSpPr>
        <p:sp>
          <p:nvSpPr>
            <p:cNvPr id="239" name="Google Shape;239;p17"/>
            <p:cNvSpPr/>
            <p:nvPr/>
          </p:nvSpPr>
          <p:spPr>
            <a:xfrm>
              <a:off x="461950" y="1070825"/>
              <a:ext cx="1999800" cy="1967700"/>
            </a:xfrm>
            <a:prstGeom prst="roundRect">
              <a:avLst>
                <a:gd name="adj" fmla="val 2866"/>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7"/>
            <p:cNvSpPr/>
            <p:nvPr/>
          </p:nvSpPr>
          <p:spPr>
            <a:xfrm>
              <a:off x="685304" y="1277863"/>
              <a:ext cx="524700" cy="524700"/>
            </a:xfrm>
            <a:prstGeom prst="ellipse">
              <a:avLst/>
            </a:prstGeom>
            <a:solidFill>
              <a:srgbClr val="F9F2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7"/>
            <p:cNvSpPr txBox="1"/>
            <p:nvPr/>
          </p:nvSpPr>
          <p:spPr>
            <a:xfrm>
              <a:off x="597397" y="1902100"/>
              <a:ext cx="1104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oppins SemiBold"/>
                  <a:ea typeface="Poppins SemiBold"/>
                  <a:cs typeface="Poppins SemiBold"/>
                  <a:sym typeface="Poppins SemiBold"/>
                </a:rPr>
                <a:t>Discover</a:t>
              </a:r>
              <a:endParaRPr>
                <a:latin typeface="Poppins SemiBold"/>
                <a:ea typeface="Poppins SemiBold"/>
                <a:cs typeface="Poppins SemiBold"/>
                <a:sym typeface="Poppins SemiBold"/>
              </a:endParaRPr>
            </a:p>
          </p:txBody>
        </p:sp>
        <p:sp>
          <p:nvSpPr>
            <p:cNvPr id="242" name="Google Shape;242;p17"/>
            <p:cNvSpPr txBox="1"/>
            <p:nvPr/>
          </p:nvSpPr>
          <p:spPr>
            <a:xfrm>
              <a:off x="597397" y="2200125"/>
              <a:ext cx="1748700" cy="1015632"/>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 sz="800" dirty="0">
                  <a:solidFill>
                    <a:srgbClr val="434343"/>
                  </a:solidFill>
                  <a:latin typeface="Poppins Light"/>
                  <a:ea typeface="Poppins Light"/>
                  <a:cs typeface="Poppins Light"/>
                  <a:sym typeface="Poppins Light"/>
                </a:rPr>
                <a:t>We look at the market, we perform primary research and we get under the skin of your business to understand your customer needs</a:t>
              </a:r>
              <a:endParaRPr sz="800" dirty="0">
                <a:solidFill>
                  <a:srgbClr val="434343"/>
                </a:solidFill>
                <a:latin typeface="Poppins Light"/>
                <a:ea typeface="Poppins Light"/>
                <a:cs typeface="Poppins Light"/>
                <a:sym typeface="Poppins Light"/>
              </a:endParaRPr>
            </a:p>
            <a:p>
              <a:pPr marL="0" lvl="0" indent="0" algn="l" rtl="0">
                <a:spcBef>
                  <a:spcPts val="0"/>
                </a:spcBef>
                <a:spcAft>
                  <a:spcPts val="0"/>
                </a:spcAft>
                <a:buNone/>
              </a:pPr>
              <a:endParaRPr sz="800" dirty="0">
                <a:solidFill>
                  <a:srgbClr val="434343"/>
                </a:solidFill>
                <a:latin typeface="Poppins Light"/>
                <a:ea typeface="Poppins Light"/>
                <a:cs typeface="Poppins Light"/>
                <a:sym typeface="Poppins Light"/>
              </a:endParaRPr>
            </a:p>
          </p:txBody>
        </p:sp>
      </p:grpSp>
      <p:grpSp>
        <p:nvGrpSpPr>
          <p:cNvPr id="243" name="Google Shape;243;p17"/>
          <p:cNvGrpSpPr/>
          <p:nvPr/>
        </p:nvGrpSpPr>
        <p:grpSpPr>
          <a:xfrm>
            <a:off x="2567450" y="1070825"/>
            <a:ext cx="1999800" cy="1967700"/>
            <a:chOff x="2567450" y="1070825"/>
            <a:chExt cx="1999800" cy="1967700"/>
          </a:xfrm>
        </p:grpSpPr>
        <p:sp>
          <p:nvSpPr>
            <p:cNvPr id="244" name="Google Shape;244;p17"/>
            <p:cNvSpPr/>
            <p:nvPr/>
          </p:nvSpPr>
          <p:spPr>
            <a:xfrm>
              <a:off x="2567450" y="1070825"/>
              <a:ext cx="1999800" cy="1967700"/>
            </a:xfrm>
            <a:prstGeom prst="roundRect">
              <a:avLst>
                <a:gd name="adj" fmla="val 2866"/>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7"/>
            <p:cNvSpPr/>
            <p:nvPr/>
          </p:nvSpPr>
          <p:spPr>
            <a:xfrm>
              <a:off x="2790804" y="1277863"/>
              <a:ext cx="524700" cy="524700"/>
            </a:xfrm>
            <a:prstGeom prst="ellipse">
              <a:avLst/>
            </a:prstGeom>
            <a:solidFill>
              <a:srgbClr val="F9F2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7"/>
            <p:cNvSpPr txBox="1"/>
            <p:nvPr/>
          </p:nvSpPr>
          <p:spPr>
            <a:xfrm>
              <a:off x="2702897" y="1902100"/>
              <a:ext cx="1104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oppins SemiBold"/>
                  <a:ea typeface="Poppins SemiBold"/>
                  <a:cs typeface="Poppins SemiBold"/>
                  <a:sym typeface="Poppins SemiBold"/>
                </a:rPr>
                <a:t>Design</a:t>
              </a:r>
              <a:endParaRPr>
                <a:latin typeface="Poppins SemiBold"/>
                <a:ea typeface="Poppins SemiBold"/>
                <a:cs typeface="Poppins SemiBold"/>
                <a:sym typeface="Poppins SemiBold"/>
              </a:endParaRPr>
            </a:p>
          </p:txBody>
        </p:sp>
        <p:sp>
          <p:nvSpPr>
            <p:cNvPr id="247" name="Google Shape;247;p17"/>
            <p:cNvSpPr txBox="1"/>
            <p:nvPr/>
          </p:nvSpPr>
          <p:spPr>
            <a:xfrm>
              <a:off x="2702900" y="2200125"/>
              <a:ext cx="1748700" cy="750945"/>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800" dirty="0">
                  <a:solidFill>
                    <a:srgbClr val="434343"/>
                  </a:solidFill>
                  <a:latin typeface="Poppins Light"/>
                  <a:ea typeface="Poppins Light"/>
                  <a:cs typeface="Poppins Light"/>
                  <a:sym typeface="Poppins Light"/>
                </a:rPr>
                <a:t>We formulate strategies, form hypothesis and build out actionable customer engagement strategies</a:t>
              </a:r>
              <a:endParaRPr sz="800" dirty="0">
                <a:solidFill>
                  <a:srgbClr val="434343"/>
                </a:solidFill>
                <a:latin typeface="Poppins Light"/>
                <a:ea typeface="Poppins Light"/>
                <a:cs typeface="Poppins Light"/>
                <a:sym typeface="Poppins Light"/>
              </a:endParaRPr>
            </a:p>
          </p:txBody>
        </p:sp>
      </p:grpSp>
      <p:grpSp>
        <p:nvGrpSpPr>
          <p:cNvPr id="248" name="Google Shape;248;p17"/>
          <p:cNvGrpSpPr/>
          <p:nvPr/>
        </p:nvGrpSpPr>
        <p:grpSpPr>
          <a:xfrm>
            <a:off x="4624850" y="1070825"/>
            <a:ext cx="1999800" cy="1967700"/>
            <a:chOff x="4624850" y="1070825"/>
            <a:chExt cx="1999800" cy="1967700"/>
          </a:xfrm>
        </p:grpSpPr>
        <p:sp>
          <p:nvSpPr>
            <p:cNvPr id="249" name="Google Shape;249;p17"/>
            <p:cNvSpPr/>
            <p:nvPr/>
          </p:nvSpPr>
          <p:spPr>
            <a:xfrm>
              <a:off x="4624850" y="1070825"/>
              <a:ext cx="1999800" cy="1967700"/>
            </a:xfrm>
            <a:prstGeom prst="roundRect">
              <a:avLst>
                <a:gd name="adj" fmla="val 2866"/>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7"/>
            <p:cNvSpPr/>
            <p:nvPr/>
          </p:nvSpPr>
          <p:spPr>
            <a:xfrm>
              <a:off x="4848204" y="1277863"/>
              <a:ext cx="524700" cy="524700"/>
            </a:xfrm>
            <a:prstGeom prst="ellipse">
              <a:avLst/>
            </a:prstGeom>
            <a:solidFill>
              <a:srgbClr val="F9F2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7"/>
            <p:cNvSpPr txBox="1"/>
            <p:nvPr/>
          </p:nvSpPr>
          <p:spPr>
            <a:xfrm>
              <a:off x="4760297" y="1902100"/>
              <a:ext cx="1104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oppins SemiBold"/>
                  <a:ea typeface="Poppins SemiBold"/>
                  <a:cs typeface="Poppins SemiBold"/>
                  <a:sym typeface="Poppins SemiBold"/>
                </a:rPr>
                <a:t>Dabble</a:t>
              </a:r>
              <a:endParaRPr>
                <a:latin typeface="Poppins SemiBold"/>
                <a:ea typeface="Poppins SemiBold"/>
                <a:cs typeface="Poppins SemiBold"/>
                <a:sym typeface="Poppins SemiBold"/>
              </a:endParaRPr>
            </a:p>
          </p:txBody>
        </p:sp>
        <p:sp>
          <p:nvSpPr>
            <p:cNvPr id="252" name="Google Shape;252;p17"/>
            <p:cNvSpPr txBox="1"/>
            <p:nvPr/>
          </p:nvSpPr>
          <p:spPr>
            <a:xfrm>
              <a:off x="4760300" y="2200125"/>
              <a:ext cx="1748700" cy="732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800" dirty="0">
                  <a:solidFill>
                    <a:srgbClr val="434343"/>
                  </a:solidFill>
                  <a:latin typeface="Poppins Light"/>
                  <a:ea typeface="Poppins Light"/>
                  <a:cs typeface="Poppins Light"/>
                  <a:sym typeface="Poppins Light"/>
                </a:rPr>
                <a:t>We design concepts and MVPs, stress test hypothesis and build out business case assumptions with known data</a:t>
              </a:r>
              <a:endParaRPr sz="800" dirty="0">
                <a:solidFill>
                  <a:srgbClr val="434343"/>
                </a:solidFill>
                <a:latin typeface="Poppins Light"/>
                <a:ea typeface="Poppins Light"/>
                <a:cs typeface="Poppins Light"/>
                <a:sym typeface="Poppins Light"/>
              </a:endParaRPr>
            </a:p>
            <a:p>
              <a:pPr marL="0" lvl="0" indent="0" algn="l" rtl="0">
                <a:lnSpc>
                  <a:spcPct val="115000"/>
                </a:lnSpc>
                <a:spcBef>
                  <a:spcPts val="0"/>
                </a:spcBef>
                <a:spcAft>
                  <a:spcPts val="0"/>
                </a:spcAft>
                <a:buNone/>
              </a:pPr>
              <a:endParaRPr sz="800" dirty="0">
                <a:solidFill>
                  <a:srgbClr val="434343"/>
                </a:solidFill>
                <a:latin typeface="Poppins Light"/>
                <a:ea typeface="Poppins Light"/>
                <a:cs typeface="Poppins Light"/>
                <a:sym typeface="Poppins Light"/>
              </a:endParaRPr>
            </a:p>
            <a:p>
              <a:pPr marL="0" lvl="0" indent="0" algn="l" rtl="0">
                <a:spcBef>
                  <a:spcPts val="0"/>
                </a:spcBef>
                <a:spcAft>
                  <a:spcPts val="0"/>
                </a:spcAft>
                <a:buNone/>
              </a:pPr>
              <a:endParaRPr sz="800" dirty="0">
                <a:solidFill>
                  <a:srgbClr val="434343"/>
                </a:solidFill>
                <a:latin typeface="Poppins Light"/>
                <a:ea typeface="Poppins Light"/>
                <a:cs typeface="Poppins Light"/>
                <a:sym typeface="Poppins Light"/>
              </a:endParaRPr>
            </a:p>
          </p:txBody>
        </p:sp>
      </p:grpSp>
      <p:grpSp>
        <p:nvGrpSpPr>
          <p:cNvPr id="253" name="Google Shape;253;p17"/>
          <p:cNvGrpSpPr/>
          <p:nvPr/>
        </p:nvGrpSpPr>
        <p:grpSpPr>
          <a:xfrm>
            <a:off x="6682250" y="1070825"/>
            <a:ext cx="1999800" cy="2145100"/>
            <a:chOff x="6682250" y="1070825"/>
            <a:chExt cx="1999800" cy="2145100"/>
          </a:xfrm>
        </p:grpSpPr>
        <p:sp>
          <p:nvSpPr>
            <p:cNvPr id="254" name="Google Shape;254;p17"/>
            <p:cNvSpPr/>
            <p:nvPr/>
          </p:nvSpPr>
          <p:spPr>
            <a:xfrm>
              <a:off x="6682250" y="1070825"/>
              <a:ext cx="1999800" cy="1967700"/>
            </a:xfrm>
            <a:prstGeom prst="roundRect">
              <a:avLst>
                <a:gd name="adj" fmla="val 2866"/>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7"/>
            <p:cNvSpPr/>
            <p:nvPr/>
          </p:nvSpPr>
          <p:spPr>
            <a:xfrm>
              <a:off x="6905604" y="1277863"/>
              <a:ext cx="524700" cy="524700"/>
            </a:xfrm>
            <a:prstGeom prst="ellipse">
              <a:avLst/>
            </a:prstGeom>
            <a:solidFill>
              <a:srgbClr val="F9F2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7"/>
            <p:cNvSpPr txBox="1"/>
            <p:nvPr/>
          </p:nvSpPr>
          <p:spPr>
            <a:xfrm>
              <a:off x="6817697" y="1902100"/>
              <a:ext cx="1104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oppins SemiBold"/>
                  <a:ea typeface="Poppins SemiBold"/>
                  <a:cs typeface="Poppins SemiBold"/>
                  <a:sym typeface="Poppins SemiBold"/>
                </a:rPr>
                <a:t>Deliver</a:t>
              </a:r>
              <a:endParaRPr>
                <a:latin typeface="Poppins SemiBold"/>
                <a:ea typeface="Poppins SemiBold"/>
                <a:cs typeface="Poppins SemiBold"/>
                <a:sym typeface="Poppins SemiBold"/>
              </a:endParaRPr>
            </a:p>
          </p:txBody>
        </p:sp>
        <p:sp>
          <p:nvSpPr>
            <p:cNvPr id="257" name="Google Shape;257;p17"/>
            <p:cNvSpPr txBox="1"/>
            <p:nvPr/>
          </p:nvSpPr>
          <p:spPr>
            <a:xfrm>
              <a:off x="6817700" y="2200125"/>
              <a:ext cx="1748700" cy="1015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800" dirty="0">
                  <a:solidFill>
                    <a:srgbClr val="434343"/>
                  </a:solidFill>
                  <a:latin typeface="Poppins Light"/>
                  <a:ea typeface="Poppins Light"/>
                  <a:cs typeface="Poppins Light"/>
                  <a:sym typeface="Poppins Light"/>
                </a:rPr>
                <a:t>We lead on execution, with your teams, building scalable solutions for as little or as long as you need us</a:t>
              </a:r>
              <a:endParaRPr sz="800" dirty="0">
                <a:solidFill>
                  <a:srgbClr val="434343"/>
                </a:solidFill>
                <a:latin typeface="Poppins Light"/>
                <a:ea typeface="Poppins Light"/>
                <a:cs typeface="Poppins Light"/>
                <a:sym typeface="Poppins Light"/>
              </a:endParaRPr>
            </a:p>
            <a:p>
              <a:pPr marL="0" lvl="0" indent="0" algn="l" rtl="0">
                <a:lnSpc>
                  <a:spcPct val="115000"/>
                </a:lnSpc>
                <a:spcBef>
                  <a:spcPts val="0"/>
                </a:spcBef>
                <a:spcAft>
                  <a:spcPts val="0"/>
                </a:spcAft>
                <a:buNone/>
              </a:pPr>
              <a:endParaRPr sz="800" dirty="0">
                <a:solidFill>
                  <a:srgbClr val="434343"/>
                </a:solidFill>
                <a:latin typeface="Poppins Light"/>
                <a:ea typeface="Poppins Light"/>
                <a:cs typeface="Poppins Light"/>
                <a:sym typeface="Poppins Light"/>
              </a:endParaRPr>
            </a:p>
            <a:p>
              <a:pPr marL="0" lvl="0" indent="0" algn="l" rtl="0">
                <a:spcBef>
                  <a:spcPts val="0"/>
                </a:spcBef>
                <a:spcAft>
                  <a:spcPts val="0"/>
                </a:spcAft>
                <a:buNone/>
              </a:pPr>
              <a:endParaRPr sz="800" dirty="0">
                <a:solidFill>
                  <a:srgbClr val="434343"/>
                </a:solidFill>
                <a:latin typeface="Poppins Light"/>
                <a:ea typeface="Poppins Light"/>
                <a:cs typeface="Poppins Light"/>
                <a:sym typeface="Poppins Light"/>
              </a:endParaRPr>
            </a:p>
          </p:txBody>
        </p:sp>
      </p:grpSp>
      <p:sp>
        <p:nvSpPr>
          <p:cNvPr id="258" name="Google Shape;258;p17"/>
          <p:cNvSpPr txBox="1"/>
          <p:nvPr/>
        </p:nvSpPr>
        <p:spPr>
          <a:xfrm>
            <a:off x="466700" y="3286125"/>
            <a:ext cx="8220000" cy="750945"/>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1600" dirty="0">
                <a:latin typeface="Poppins Light"/>
                <a:ea typeface="Poppins Light"/>
                <a:cs typeface="Poppins Light"/>
                <a:sym typeface="Poppins Light"/>
              </a:rPr>
              <a:t>Not just a strategy </a:t>
            </a:r>
            <a:endParaRPr sz="1600" dirty="0">
              <a:latin typeface="Poppins Light"/>
              <a:ea typeface="Poppins Light"/>
              <a:cs typeface="Poppins Light"/>
              <a:sym typeface="Poppins Light"/>
            </a:endParaRPr>
          </a:p>
          <a:p>
            <a:pPr marL="0" lvl="0" indent="0" algn="ctr" rtl="0">
              <a:lnSpc>
                <a:spcPct val="115000"/>
              </a:lnSpc>
              <a:spcBef>
                <a:spcPts val="0"/>
              </a:spcBef>
              <a:spcAft>
                <a:spcPts val="0"/>
              </a:spcAft>
              <a:buNone/>
            </a:pPr>
            <a:r>
              <a:rPr lang="en" sz="1600" dirty="0">
                <a:latin typeface="Poppins Light"/>
                <a:ea typeface="Poppins Light"/>
                <a:cs typeface="Poppins Light"/>
                <a:sym typeface="Poppins Light"/>
              </a:rPr>
              <a:t>but an implementation solution too</a:t>
            </a:r>
            <a:endParaRPr sz="2000" dirty="0">
              <a:latin typeface="Poppins SemiBold"/>
              <a:ea typeface="Poppins SemiBold"/>
              <a:cs typeface="Poppins SemiBold"/>
              <a:sym typeface="Poppins SemiBold"/>
            </a:endParaRPr>
          </a:p>
        </p:txBody>
      </p:sp>
      <p:pic>
        <p:nvPicPr>
          <p:cNvPr id="259" name="Google Shape;259;p17"/>
          <p:cNvPicPr preferRelativeResize="0"/>
          <p:nvPr/>
        </p:nvPicPr>
        <p:blipFill>
          <a:blip r:embed="rId4">
            <a:alphaModFix/>
          </a:blip>
          <a:stretch>
            <a:fillRect/>
          </a:stretch>
        </p:blipFill>
        <p:spPr>
          <a:xfrm>
            <a:off x="838948" y="1413470"/>
            <a:ext cx="233238" cy="241075"/>
          </a:xfrm>
          <a:prstGeom prst="rect">
            <a:avLst/>
          </a:prstGeom>
          <a:noFill/>
          <a:ln>
            <a:noFill/>
          </a:ln>
        </p:spPr>
      </p:pic>
      <p:pic>
        <p:nvPicPr>
          <p:cNvPr id="260" name="Google Shape;260;p17"/>
          <p:cNvPicPr preferRelativeResize="0"/>
          <p:nvPr/>
        </p:nvPicPr>
        <p:blipFill>
          <a:blip r:embed="rId5">
            <a:alphaModFix/>
          </a:blip>
          <a:stretch>
            <a:fillRect/>
          </a:stretch>
        </p:blipFill>
        <p:spPr>
          <a:xfrm>
            <a:off x="2940275" y="1419828"/>
            <a:ext cx="241053" cy="241075"/>
          </a:xfrm>
          <a:prstGeom prst="rect">
            <a:avLst/>
          </a:prstGeom>
          <a:noFill/>
          <a:ln>
            <a:noFill/>
          </a:ln>
        </p:spPr>
      </p:pic>
      <p:pic>
        <p:nvPicPr>
          <p:cNvPr id="261" name="Google Shape;261;p17"/>
          <p:cNvPicPr preferRelativeResize="0"/>
          <p:nvPr/>
        </p:nvPicPr>
        <p:blipFill>
          <a:blip r:embed="rId6">
            <a:alphaModFix/>
          </a:blip>
          <a:stretch>
            <a:fillRect/>
          </a:stretch>
        </p:blipFill>
        <p:spPr>
          <a:xfrm>
            <a:off x="7051140" y="1433102"/>
            <a:ext cx="241050" cy="241050"/>
          </a:xfrm>
          <a:prstGeom prst="rect">
            <a:avLst/>
          </a:prstGeom>
          <a:noFill/>
          <a:ln>
            <a:noFill/>
          </a:ln>
        </p:spPr>
      </p:pic>
      <p:pic>
        <p:nvPicPr>
          <p:cNvPr id="262" name="Google Shape;262;p17"/>
          <p:cNvPicPr preferRelativeResize="0"/>
          <p:nvPr/>
        </p:nvPicPr>
        <p:blipFill>
          <a:blip r:embed="rId7">
            <a:alphaModFix/>
          </a:blip>
          <a:stretch>
            <a:fillRect/>
          </a:stretch>
        </p:blipFill>
        <p:spPr>
          <a:xfrm>
            <a:off x="5022250" y="1388224"/>
            <a:ext cx="205626" cy="278275"/>
          </a:xfrm>
          <a:prstGeom prst="rect">
            <a:avLst/>
          </a:prstGeom>
          <a:noFill/>
          <a:ln>
            <a:noFill/>
          </a:ln>
        </p:spPr>
      </p:pic>
      <p:pic>
        <p:nvPicPr>
          <p:cNvPr id="263" name="Google Shape;263;p17"/>
          <p:cNvPicPr preferRelativeResize="0"/>
          <p:nvPr/>
        </p:nvPicPr>
        <p:blipFill>
          <a:blip r:embed="rId8">
            <a:alphaModFix/>
          </a:blip>
          <a:stretch>
            <a:fillRect/>
          </a:stretch>
        </p:blipFill>
        <p:spPr>
          <a:xfrm>
            <a:off x="457200" y="4161475"/>
            <a:ext cx="596025" cy="5960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67"/>
        <p:cNvGrpSpPr/>
        <p:nvPr/>
      </p:nvGrpSpPr>
      <p:grpSpPr>
        <a:xfrm>
          <a:off x="0" y="0"/>
          <a:ext cx="0" cy="0"/>
          <a:chOff x="0" y="0"/>
          <a:chExt cx="0" cy="0"/>
        </a:xfrm>
      </p:grpSpPr>
      <p:sp>
        <p:nvSpPr>
          <p:cNvPr id="268" name="Google Shape;268;p18"/>
          <p:cNvSpPr txBox="1"/>
          <p:nvPr/>
        </p:nvSpPr>
        <p:spPr>
          <a:xfrm>
            <a:off x="379425" y="330575"/>
            <a:ext cx="2820900" cy="1795077"/>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000" dirty="0">
                <a:latin typeface="Poppins SemiBold"/>
                <a:ea typeface="Poppins SemiBold"/>
                <a:cs typeface="Poppins SemiBold"/>
                <a:sym typeface="Poppins SemiBold"/>
              </a:rPr>
              <a:t>Brands we are proud to have worked </a:t>
            </a:r>
            <a:endParaRPr sz="2000" dirty="0">
              <a:latin typeface="Poppins SemiBold"/>
              <a:ea typeface="Poppins SemiBold"/>
              <a:cs typeface="Poppins SemiBold"/>
              <a:sym typeface="Poppins SemiBold"/>
            </a:endParaRPr>
          </a:p>
          <a:p>
            <a:pPr marL="0" lvl="0" indent="0" algn="l" rtl="0">
              <a:lnSpc>
                <a:spcPct val="115000"/>
              </a:lnSpc>
              <a:spcBef>
                <a:spcPts val="0"/>
              </a:spcBef>
              <a:spcAft>
                <a:spcPts val="0"/>
              </a:spcAft>
              <a:buNone/>
            </a:pPr>
            <a:r>
              <a:rPr lang="en" sz="2000" dirty="0">
                <a:latin typeface="Poppins SemiBold"/>
                <a:ea typeface="Poppins SemiBold"/>
                <a:cs typeface="Poppins SemiBold"/>
                <a:sym typeface="Poppins SemiBold"/>
              </a:rPr>
              <a:t>with</a:t>
            </a:r>
            <a:endParaRPr sz="2000" dirty="0">
              <a:latin typeface="Poppins SemiBold"/>
              <a:ea typeface="Poppins SemiBold"/>
              <a:cs typeface="Poppins SemiBold"/>
              <a:sym typeface="Poppins SemiBold"/>
            </a:endParaRPr>
          </a:p>
          <a:p>
            <a:pPr marL="0" lvl="0" indent="0" algn="l" rtl="0">
              <a:lnSpc>
                <a:spcPct val="115000"/>
              </a:lnSpc>
              <a:spcBef>
                <a:spcPts val="0"/>
              </a:spcBef>
              <a:spcAft>
                <a:spcPts val="0"/>
              </a:spcAft>
              <a:buNone/>
            </a:pPr>
            <a:r>
              <a:rPr lang="en" sz="1100" dirty="0">
                <a:latin typeface="Poppins Light"/>
                <a:ea typeface="Poppins Light"/>
                <a:cs typeface="Poppins Light"/>
                <a:sym typeface="Poppins Light"/>
              </a:rPr>
              <a:t> </a:t>
            </a:r>
            <a:endParaRPr sz="1100" dirty="0">
              <a:latin typeface="Poppins Light"/>
              <a:ea typeface="Poppins Light"/>
              <a:cs typeface="Poppins Light"/>
              <a:sym typeface="Poppins Light"/>
            </a:endParaRPr>
          </a:p>
        </p:txBody>
      </p:sp>
      <p:pic>
        <p:nvPicPr>
          <p:cNvPr id="269" name="Google Shape;269;p18"/>
          <p:cNvPicPr preferRelativeResize="0"/>
          <p:nvPr/>
        </p:nvPicPr>
        <p:blipFill>
          <a:blip r:embed="rId4">
            <a:alphaModFix/>
          </a:blip>
          <a:stretch>
            <a:fillRect/>
          </a:stretch>
        </p:blipFill>
        <p:spPr>
          <a:xfrm>
            <a:off x="4182903" y="695325"/>
            <a:ext cx="4503899" cy="2600326"/>
          </a:xfrm>
          <a:prstGeom prst="rect">
            <a:avLst/>
          </a:prstGeom>
          <a:noFill/>
          <a:ln>
            <a:noFill/>
          </a:ln>
        </p:spPr>
      </p:pic>
      <p:pic>
        <p:nvPicPr>
          <p:cNvPr id="270" name="Google Shape;270;p18"/>
          <p:cNvPicPr preferRelativeResize="0"/>
          <p:nvPr/>
        </p:nvPicPr>
        <p:blipFill>
          <a:blip r:embed="rId5">
            <a:alphaModFix/>
          </a:blip>
          <a:stretch>
            <a:fillRect/>
          </a:stretch>
        </p:blipFill>
        <p:spPr>
          <a:xfrm>
            <a:off x="457200" y="4161475"/>
            <a:ext cx="596025" cy="5960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74"/>
        <p:cNvGrpSpPr/>
        <p:nvPr/>
      </p:nvGrpSpPr>
      <p:grpSpPr>
        <a:xfrm>
          <a:off x="0" y="0"/>
          <a:ext cx="0" cy="0"/>
          <a:chOff x="0" y="0"/>
          <a:chExt cx="0" cy="0"/>
        </a:xfrm>
      </p:grpSpPr>
      <p:sp>
        <p:nvSpPr>
          <p:cNvPr id="275" name="Google Shape;275;p19"/>
          <p:cNvSpPr txBox="1"/>
          <p:nvPr/>
        </p:nvSpPr>
        <p:spPr>
          <a:xfrm>
            <a:off x="379425" y="330575"/>
            <a:ext cx="2935200" cy="1062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000">
                <a:latin typeface="Poppins SemiBold"/>
                <a:ea typeface="Poppins SemiBold"/>
                <a:cs typeface="Poppins SemiBold"/>
                <a:sym typeface="Poppins SemiBold"/>
              </a:rPr>
              <a:t>Why is emotional loyalty so important?</a:t>
            </a:r>
            <a:endParaRPr sz="2000">
              <a:latin typeface="Poppins SemiBold"/>
              <a:ea typeface="Poppins SemiBold"/>
              <a:cs typeface="Poppins SemiBold"/>
              <a:sym typeface="Poppins SemiBold"/>
            </a:endParaRPr>
          </a:p>
          <a:p>
            <a:pPr marL="0" lvl="0" indent="0" algn="l" rtl="0">
              <a:lnSpc>
                <a:spcPct val="115000"/>
              </a:lnSpc>
              <a:spcBef>
                <a:spcPts val="0"/>
              </a:spcBef>
              <a:spcAft>
                <a:spcPts val="0"/>
              </a:spcAft>
              <a:buNone/>
            </a:pPr>
            <a:r>
              <a:rPr lang="en" sz="1100">
                <a:latin typeface="Poppins Light"/>
                <a:ea typeface="Poppins Light"/>
                <a:cs typeface="Poppins Light"/>
                <a:sym typeface="Poppins Light"/>
              </a:rPr>
              <a:t> </a:t>
            </a:r>
            <a:endParaRPr sz="1100">
              <a:latin typeface="Poppins Light"/>
              <a:ea typeface="Poppins Light"/>
              <a:cs typeface="Poppins Light"/>
              <a:sym typeface="Poppins Light"/>
            </a:endParaRPr>
          </a:p>
        </p:txBody>
      </p:sp>
      <p:sp>
        <p:nvSpPr>
          <p:cNvPr id="276" name="Google Shape;276;p19"/>
          <p:cNvSpPr txBox="1"/>
          <p:nvPr/>
        </p:nvSpPr>
        <p:spPr>
          <a:xfrm>
            <a:off x="4572000" y="457200"/>
            <a:ext cx="4114800" cy="3201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 sz="2000">
                <a:solidFill>
                  <a:srgbClr val="FFFFFF"/>
                </a:solidFill>
                <a:latin typeface="Poppins SemiBold"/>
                <a:ea typeface="Poppins SemiBold"/>
                <a:cs typeface="Poppins SemiBold"/>
                <a:sym typeface="Poppins SemiBold"/>
              </a:rPr>
              <a:t>“Customers who are emotionally connected to a brand are 25% to 100% more valuable in terms of revenue and profitability than those who are merely satisfied with it.”</a:t>
            </a:r>
            <a:br>
              <a:rPr lang="en" sz="2000">
                <a:solidFill>
                  <a:srgbClr val="FFFFFF"/>
                </a:solidFill>
                <a:latin typeface="Poppins SemiBold"/>
                <a:ea typeface="Poppins SemiBold"/>
                <a:cs typeface="Poppins SemiBold"/>
                <a:sym typeface="Poppins SemiBold"/>
              </a:rPr>
            </a:br>
            <a:endParaRPr sz="2000">
              <a:solidFill>
                <a:srgbClr val="FFFFFF"/>
              </a:solidFill>
              <a:latin typeface="Poppins SemiBold"/>
              <a:ea typeface="Poppins SemiBold"/>
              <a:cs typeface="Poppins SemiBold"/>
              <a:sym typeface="Poppins SemiBold"/>
            </a:endParaRPr>
          </a:p>
          <a:p>
            <a:pPr marL="0" lvl="0" indent="0" algn="l" rtl="0">
              <a:lnSpc>
                <a:spcPct val="115000"/>
              </a:lnSpc>
              <a:spcBef>
                <a:spcPts val="0"/>
              </a:spcBef>
              <a:spcAft>
                <a:spcPts val="0"/>
              </a:spcAft>
              <a:buNone/>
            </a:pPr>
            <a:r>
              <a:rPr lang="en" sz="1200">
                <a:latin typeface="Poppins SemiBold"/>
                <a:ea typeface="Poppins SemiBold"/>
                <a:cs typeface="Poppins SemiBold"/>
                <a:sym typeface="Poppins SemiBold"/>
              </a:rPr>
              <a:t>Harvard Business Review</a:t>
            </a:r>
            <a:endParaRPr sz="3000">
              <a:latin typeface="Poppins Light"/>
              <a:ea typeface="Poppins Light"/>
              <a:cs typeface="Poppins Light"/>
              <a:sym typeface="Poppins Light"/>
            </a:endParaRPr>
          </a:p>
        </p:txBody>
      </p:sp>
      <p:pic>
        <p:nvPicPr>
          <p:cNvPr id="277" name="Google Shape;277;p19"/>
          <p:cNvPicPr preferRelativeResize="0"/>
          <p:nvPr/>
        </p:nvPicPr>
        <p:blipFill>
          <a:blip r:embed="rId4">
            <a:alphaModFix/>
          </a:blip>
          <a:stretch>
            <a:fillRect/>
          </a:stretch>
        </p:blipFill>
        <p:spPr>
          <a:xfrm>
            <a:off x="457200" y="4161475"/>
            <a:ext cx="596025" cy="5960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81"/>
        <p:cNvGrpSpPr/>
        <p:nvPr/>
      </p:nvGrpSpPr>
      <p:grpSpPr>
        <a:xfrm>
          <a:off x="0" y="0"/>
          <a:ext cx="0" cy="0"/>
          <a:chOff x="0" y="0"/>
          <a:chExt cx="0" cy="0"/>
        </a:xfrm>
      </p:grpSpPr>
      <p:pic>
        <p:nvPicPr>
          <p:cNvPr id="282" name="Google Shape;282;p20"/>
          <p:cNvPicPr preferRelativeResize="0"/>
          <p:nvPr/>
        </p:nvPicPr>
        <p:blipFill>
          <a:blip r:embed="rId4">
            <a:alphaModFix/>
          </a:blip>
          <a:stretch>
            <a:fillRect/>
          </a:stretch>
        </p:blipFill>
        <p:spPr>
          <a:xfrm>
            <a:off x="1210" y="0"/>
            <a:ext cx="9142793" cy="5143499"/>
          </a:xfrm>
          <a:prstGeom prst="rect">
            <a:avLst/>
          </a:prstGeom>
          <a:noFill/>
          <a:ln>
            <a:noFill/>
          </a:ln>
        </p:spPr>
      </p:pic>
      <p:sp>
        <p:nvSpPr>
          <p:cNvPr id="283" name="Google Shape;283;p20"/>
          <p:cNvSpPr/>
          <p:nvPr/>
        </p:nvSpPr>
        <p:spPr>
          <a:xfrm>
            <a:off x="466700" y="975575"/>
            <a:ext cx="2733600" cy="3710700"/>
          </a:xfrm>
          <a:prstGeom prst="roundRect">
            <a:avLst>
              <a:gd name="adj" fmla="val 2866"/>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0"/>
          <p:cNvSpPr txBox="1"/>
          <p:nvPr/>
        </p:nvSpPr>
        <p:spPr>
          <a:xfrm>
            <a:off x="602150" y="1721125"/>
            <a:ext cx="2482200" cy="16317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Clr>
                <a:schemeClr val="dk1"/>
              </a:buClr>
              <a:buSzPts val="1100"/>
              <a:buFont typeface="Arial"/>
              <a:buNone/>
            </a:pPr>
            <a:r>
              <a:rPr lang="en" sz="1600">
                <a:solidFill>
                  <a:schemeClr val="dk1"/>
                </a:solidFill>
                <a:latin typeface="Poppins SemiBold"/>
                <a:ea typeface="Poppins SemiBold"/>
                <a:cs typeface="Poppins SemiBold"/>
                <a:sym typeface="Poppins SemiBold"/>
              </a:rPr>
              <a:t>A new Loyalty proposition for the UK that drives Customer retention &amp; Customer growth</a:t>
            </a:r>
            <a:endParaRPr sz="1600">
              <a:solidFill>
                <a:schemeClr val="dk1"/>
              </a:solidFill>
              <a:latin typeface="Poppins SemiBold"/>
              <a:ea typeface="Poppins SemiBold"/>
              <a:cs typeface="Poppins SemiBold"/>
              <a:sym typeface="Poppins SemiBold"/>
            </a:endParaRPr>
          </a:p>
          <a:p>
            <a:pPr marL="0" lvl="0" indent="0" algn="l" rtl="0">
              <a:lnSpc>
                <a:spcPct val="100000"/>
              </a:lnSpc>
              <a:spcBef>
                <a:spcPts val="0"/>
              </a:spcBef>
              <a:spcAft>
                <a:spcPts val="0"/>
              </a:spcAft>
              <a:buNone/>
            </a:pPr>
            <a:r>
              <a:rPr lang="en">
                <a:latin typeface="Poppins SemiBold"/>
                <a:ea typeface="Poppins SemiBold"/>
                <a:cs typeface="Poppins SemiBold"/>
                <a:sym typeface="Poppins SemiBold"/>
              </a:rPr>
              <a:t> </a:t>
            </a:r>
            <a:endParaRPr>
              <a:latin typeface="Poppins SemiBold"/>
              <a:ea typeface="Poppins SemiBold"/>
              <a:cs typeface="Poppins SemiBold"/>
              <a:sym typeface="Poppins SemiBold"/>
            </a:endParaRPr>
          </a:p>
        </p:txBody>
      </p:sp>
      <p:sp>
        <p:nvSpPr>
          <p:cNvPr id="285" name="Google Shape;285;p20"/>
          <p:cNvSpPr/>
          <p:nvPr/>
        </p:nvSpPr>
        <p:spPr>
          <a:xfrm rot="10800000">
            <a:off x="459550" y="25"/>
            <a:ext cx="1185900" cy="459600"/>
          </a:xfrm>
          <a:prstGeom prst="round2SameRect">
            <a:avLst>
              <a:gd name="adj1" fmla="val 16542"/>
              <a:gd name="adj2" fmla="val 0"/>
            </a:avLst>
          </a:prstGeom>
          <a:solidFill>
            <a:srgbClr val="F9F2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86" name="Google Shape;286;p20"/>
          <p:cNvPicPr preferRelativeResize="0"/>
          <p:nvPr/>
        </p:nvPicPr>
        <p:blipFill>
          <a:blip r:embed="rId5">
            <a:alphaModFix/>
          </a:blip>
          <a:stretch>
            <a:fillRect/>
          </a:stretch>
        </p:blipFill>
        <p:spPr>
          <a:xfrm>
            <a:off x="638175" y="1162049"/>
            <a:ext cx="1404650" cy="559075"/>
          </a:xfrm>
          <a:prstGeom prst="rect">
            <a:avLst/>
          </a:prstGeom>
          <a:noFill/>
          <a:ln>
            <a:noFill/>
          </a:ln>
        </p:spPr>
      </p:pic>
      <p:sp>
        <p:nvSpPr>
          <p:cNvPr id="287" name="Google Shape;287;p20"/>
          <p:cNvSpPr txBox="1"/>
          <p:nvPr/>
        </p:nvSpPr>
        <p:spPr>
          <a:xfrm>
            <a:off x="457200" y="41644"/>
            <a:ext cx="1185900" cy="354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latin typeface="Poppins SemiBold"/>
                <a:ea typeface="Poppins SemiBold"/>
                <a:cs typeface="Poppins SemiBold"/>
                <a:sym typeface="Poppins SemiBold"/>
              </a:rPr>
              <a:t>CASE STUDY</a:t>
            </a:r>
            <a:endParaRPr sz="1100">
              <a:latin typeface="Poppins SemiBold"/>
              <a:ea typeface="Poppins SemiBold"/>
              <a:cs typeface="Poppins SemiBold"/>
              <a:sym typeface="Poppins SemiBold"/>
            </a:endParaRPr>
          </a:p>
        </p:txBody>
      </p:sp>
      <p:sp>
        <p:nvSpPr>
          <p:cNvPr id="288" name="Google Shape;288;p20"/>
          <p:cNvSpPr txBox="1"/>
          <p:nvPr/>
        </p:nvSpPr>
        <p:spPr>
          <a:xfrm>
            <a:off x="602150" y="3142125"/>
            <a:ext cx="24096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solidFill>
                  <a:srgbClr val="434343"/>
                </a:solidFill>
                <a:latin typeface="Poppins SemiBold"/>
                <a:ea typeface="Poppins SemiBold"/>
                <a:cs typeface="Poppins SemiBold"/>
                <a:sym typeface="Poppins SemiBold"/>
              </a:rPr>
              <a:t>Project</a:t>
            </a:r>
            <a:endParaRPr sz="900">
              <a:solidFill>
                <a:srgbClr val="434343"/>
              </a:solidFill>
              <a:latin typeface="Poppins SemiBold"/>
              <a:ea typeface="Poppins SemiBold"/>
              <a:cs typeface="Poppins SemiBold"/>
              <a:sym typeface="Poppins SemiBold"/>
            </a:endParaRPr>
          </a:p>
          <a:p>
            <a:pPr marL="0" lvl="0" indent="0" algn="l" rtl="0">
              <a:spcBef>
                <a:spcPts val="0"/>
              </a:spcBef>
              <a:spcAft>
                <a:spcPts val="0"/>
              </a:spcAft>
              <a:buNone/>
            </a:pPr>
            <a:r>
              <a:rPr lang="en" sz="800">
                <a:solidFill>
                  <a:srgbClr val="434343"/>
                </a:solidFill>
                <a:latin typeface="Poppins Light"/>
                <a:ea typeface="Poppins Light"/>
                <a:cs typeface="Poppins Light"/>
                <a:sym typeface="Poppins Light"/>
              </a:rPr>
              <a:t>Loyalty Proposition</a:t>
            </a:r>
            <a:endParaRPr sz="800">
              <a:solidFill>
                <a:srgbClr val="434343"/>
              </a:solidFill>
              <a:latin typeface="Poppins Light"/>
              <a:ea typeface="Poppins Light"/>
              <a:cs typeface="Poppins Light"/>
              <a:sym typeface="Poppins Light"/>
            </a:endParaRPr>
          </a:p>
        </p:txBody>
      </p:sp>
      <p:sp>
        <p:nvSpPr>
          <p:cNvPr id="289" name="Google Shape;289;p20"/>
          <p:cNvSpPr txBox="1"/>
          <p:nvPr/>
        </p:nvSpPr>
        <p:spPr>
          <a:xfrm>
            <a:off x="602150" y="3501375"/>
            <a:ext cx="24822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solidFill>
                  <a:srgbClr val="434343"/>
                </a:solidFill>
                <a:latin typeface="Poppins SemiBold"/>
                <a:ea typeface="Poppins SemiBold"/>
                <a:cs typeface="Poppins SemiBold"/>
                <a:sym typeface="Poppins SemiBold"/>
              </a:rPr>
              <a:t>Services</a:t>
            </a:r>
            <a:endParaRPr sz="900">
              <a:solidFill>
                <a:srgbClr val="434343"/>
              </a:solidFill>
              <a:latin typeface="Poppins SemiBold"/>
              <a:ea typeface="Poppins SemiBold"/>
              <a:cs typeface="Poppins SemiBold"/>
              <a:sym typeface="Poppins SemiBold"/>
            </a:endParaRPr>
          </a:p>
          <a:p>
            <a:pPr marL="0" lvl="0" indent="0" algn="l" rtl="0">
              <a:spcBef>
                <a:spcPts val="0"/>
              </a:spcBef>
              <a:spcAft>
                <a:spcPts val="0"/>
              </a:spcAft>
              <a:buNone/>
            </a:pPr>
            <a:r>
              <a:rPr lang="en" sz="800">
                <a:solidFill>
                  <a:srgbClr val="434343"/>
                </a:solidFill>
                <a:latin typeface="Poppins Light"/>
                <a:ea typeface="Poppins Light"/>
                <a:cs typeface="Poppins Light"/>
                <a:sym typeface="Poppins Light"/>
              </a:rPr>
              <a:t>Discover &amp; Design / Market review / Loyalty design / Delivery plan</a:t>
            </a:r>
            <a:endParaRPr sz="800">
              <a:solidFill>
                <a:srgbClr val="434343"/>
              </a:solidFill>
              <a:latin typeface="Poppins Light"/>
              <a:ea typeface="Poppins Light"/>
              <a:cs typeface="Poppins Light"/>
              <a:sym typeface="Poppins Light"/>
            </a:endParaRPr>
          </a:p>
        </p:txBody>
      </p:sp>
      <p:sp>
        <p:nvSpPr>
          <p:cNvPr id="290" name="Google Shape;290;p20"/>
          <p:cNvSpPr txBox="1"/>
          <p:nvPr/>
        </p:nvSpPr>
        <p:spPr>
          <a:xfrm>
            <a:off x="602150" y="3974925"/>
            <a:ext cx="24096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solidFill>
                  <a:srgbClr val="434343"/>
                </a:solidFill>
                <a:latin typeface="Poppins SemiBold"/>
                <a:ea typeface="Poppins SemiBold"/>
                <a:cs typeface="Poppins SemiBold"/>
                <a:sym typeface="Poppins SemiBold"/>
              </a:rPr>
              <a:t>Industry</a:t>
            </a:r>
            <a:endParaRPr sz="900">
              <a:solidFill>
                <a:srgbClr val="434343"/>
              </a:solidFill>
              <a:latin typeface="Poppins SemiBold"/>
              <a:ea typeface="Poppins SemiBold"/>
              <a:cs typeface="Poppins SemiBold"/>
              <a:sym typeface="Poppins SemiBold"/>
            </a:endParaRPr>
          </a:p>
          <a:p>
            <a:pPr marL="0" lvl="0" indent="0" algn="l" rtl="0">
              <a:spcBef>
                <a:spcPts val="0"/>
              </a:spcBef>
              <a:spcAft>
                <a:spcPts val="0"/>
              </a:spcAft>
              <a:buNone/>
            </a:pPr>
            <a:r>
              <a:rPr lang="en" sz="800">
                <a:solidFill>
                  <a:srgbClr val="434343"/>
                </a:solidFill>
                <a:latin typeface="Poppins Light"/>
                <a:ea typeface="Poppins Light"/>
                <a:cs typeface="Poppins Light"/>
                <a:sym typeface="Poppins Light"/>
              </a:rPr>
              <a:t>Beauty retail</a:t>
            </a:r>
            <a:endParaRPr sz="800">
              <a:solidFill>
                <a:srgbClr val="434343"/>
              </a:solidFill>
              <a:latin typeface="Poppins Light"/>
              <a:ea typeface="Poppins Light"/>
              <a:cs typeface="Poppins Light"/>
              <a:sym typeface="Poppins Light"/>
            </a:endParaRPr>
          </a:p>
        </p:txBody>
      </p:sp>
      <p:sp>
        <p:nvSpPr>
          <p:cNvPr id="291" name="Google Shape;291;p20"/>
          <p:cNvSpPr txBox="1"/>
          <p:nvPr/>
        </p:nvSpPr>
        <p:spPr>
          <a:xfrm>
            <a:off x="4505325" y="323850"/>
            <a:ext cx="4181400" cy="6465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Clr>
                <a:schemeClr val="dk1"/>
              </a:buClr>
              <a:buSzPts val="1100"/>
              <a:buFont typeface="Arial"/>
              <a:buNone/>
            </a:pPr>
            <a:r>
              <a:rPr lang="en" sz="1600">
                <a:solidFill>
                  <a:schemeClr val="dk1"/>
                </a:solidFill>
                <a:latin typeface="Poppins SemiBold"/>
                <a:ea typeface="Poppins SemiBold"/>
                <a:cs typeface="Poppins SemiBold"/>
                <a:sym typeface="Poppins SemiBold"/>
              </a:rPr>
              <a:t>The Story</a:t>
            </a:r>
            <a:endParaRPr sz="1600">
              <a:solidFill>
                <a:schemeClr val="dk1"/>
              </a:solidFill>
              <a:latin typeface="Poppins SemiBold"/>
              <a:ea typeface="Poppins SemiBold"/>
              <a:cs typeface="Poppins SemiBold"/>
              <a:sym typeface="Poppins SemiBold"/>
            </a:endParaRPr>
          </a:p>
          <a:p>
            <a:pPr marL="0" lvl="0" indent="0" algn="l" rtl="0">
              <a:lnSpc>
                <a:spcPct val="100000"/>
              </a:lnSpc>
              <a:spcBef>
                <a:spcPts val="0"/>
              </a:spcBef>
              <a:spcAft>
                <a:spcPts val="0"/>
              </a:spcAft>
              <a:buNone/>
            </a:pPr>
            <a:r>
              <a:rPr lang="en">
                <a:latin typeface="Poppins SemiBold"/>
                <a:ea typeface="Poppins SemiBold"/>
                <a:cs typeface="Poppins SemiBold"/>
                <a:sym typeface="Poppins SemiBold"/>
              </a:rPr>
              <a:t> </a:t>
            </a:r>
            <a:endParaRPr>
              <a:latin typeface="Poppins SemiBold"/>
              <a:ea typeface="Poppins SemiBold"/>
              <a:cs typeface="Poppins SemiBold"/>
              <a:sym typeface="Poppins SemiBold"/>
            </a:endParaRPr>
          </a:p>
        </p:txBody>
      </p:sp>
      <p:sp>
        <p:nvSpPr>
          <p:cNvPr id="292" name="Google Shape;292;p20"/>
          <p:cNvSpPr txBox="1"/>
          <p:nvPr/>
        </p:nvSpPr>
        <p:spPr>
          <a:xfrm>
            <a:off x="4505325" y="647700"/>
            <a:ext cx="4181400" cy="449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 sz="800">
                <a:solidFill>
                  <a:srgbClr val="434343"/>
                </a:solidFill>
                <a:latin typeface="Poppins Light"/>
                <a:ea typeface="Poppins Light"/>
                <a:cs typeface="Poppins Light"/>
                <a:sym typeface="Poppins Light"/>
              </a:rPr>
              <a:t>Benefit wanted a proposition that was rewarding for customers, flexible from a cost perspective, that leaned towards ‘emotional’ loyalty. </a:t>
            </a:r>
            <a:endParaRPr>
              <a:solidFill>
                <a:srgbClr val="434343"/>
              </a:solidFill>
              <a:latin typeface="Poppins SemiBold"/>
              <a:ea typeface="Poppins SemiBold"/>
              <a:cs typeface="Poppins SemiBold"/>
              <a:sym typeface="Poppins SemiBold"/>
            </a:endParaRPr>
          </a:p>
        </p:txBody>
      </p:sp>
      <p:cxnSp>
        <p:nvCxnSpPr>
          <p:cNvPr id="293" name="Google Shape;293;p20"/>
          <p:cNvCxnSpPr/>
          <p:nvPr/>
        </p:nvCxnSpPr>
        <p:spPr>
          <a:xfrm>
            <a:off x="4591050" y="1228725"/>
            <a:ext cx="4086300" cy="0"/>
          </a:xfrm>
          <a:prstGeom prst="straightConnector1">
            <a:avLst/>
          </a:prstGeom>
          <a:noFill/>
          <a:ln w="28575" cap="flat" cmpd="sng">
            <a:solidFill>
              <a:srgbClr val="000000"/>
            </a:solidFill>
            <a:prstDash val="solid"/>
            <a:round/>
            <a:headEnd type="none" w="med" len="med"/>
            <a:tailEnd type="none" w="med" len="med"/>
          </a:ln>
        </p:spPr>
      </p:cxnSp>
      <p:sp>
        <p:nvSpPr>
          <p:cNvPr id="294" name="Google Shape;294;p20"/>
          <p:cNvSpPr txBox="1"/>
          <p:nvPr/>
        </p:nvSpPr>
        <p:spPr>
          <a:xfrm>
            <a:off x="0" y="9525"/>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 </a:t>
            </a:r>
            <a:endParaRPr/>
          </a:p>
        </p:txBody>
      </p:sp>
      <p:sp>
        <p:nvSpPr>
          <p:cNvPr id="295" name="Google Shape;295;p20"/>
          <p:cNvSpPr txBox="1"/>
          <p:nvPr/>
        </p:nvSpPr>
        <p:spPr>
          <a:xfrm>
            <a:off x="4495875" y="1255575"/>
            <a:ext cx="4181400" cy="6465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Clr>
                <a:schemeClr val="dk1"/>
              </a:buClr>
              <a:buSzPts val="1100"/>
              <a:buFont typeface="Arial"/>
              <a:buNone/>
            </a:pPr>
            <a:r>
              <a:rPr lang="en" sz="1600">
                <a:solidFill>
                  <a:schemeClr val="dk1"/>
                </a:solidFill>
                <a:latin typeface="Poppins SemiBold"/>
                <a:ea typeface="Poppins SemiBold"/>
                <a:cs typeface="Poppins SemiBold"/>
                <a:sym typeface="Poppins SemiBold"/>
              </a:rPr>
              <a:t>The Solution</a:t>
            </a:r>
            <a:endParaRPr sz="1600">
              <a:solidFill>
                <a:schemeClr val="dk1"/>
              </a:solidFill>
              <a:latin typeface="Poppins SemiBold"/>
              <a:ea typeface="Poppins SemiBold"/>
              <a:cs typeface="Poppins SemiBold"/>
              <a:sym typeface="Poppins SemiBold"/>
            </a:endParaRPr>
          </a:p>
          <a:p>
            <a:pPr marL="0" lvl="0" indent="0" algn="l" rtl="0">
              <a:lnSpc>
                <a:spcPct val="100000"/>
              </a:lnSpc>
              <a:spcBef>
                <a:spcPts val="0"/>
              </a:spcBef>
              <a:spcAft>
                <a:spcPts val="0"/>
              </a:spcAft>
              <a:buNone/>
            </a:pPr>
            <a:r>
              <a:rPr lang="en">
                <a:latin typeface="Poppins SemiBold"/>
                <a:ea typeface="Poppins SemiBold"/>
                <a:cs typeface="Poppins SemiBold"/>
                <a:sym typeface="Poppins SemiBold"/>
              </a:rPr>
              <a:t> </a:t>
            </a:r>
            <a:endParaRPr>
              <a:latin typeface="Poppins SemiBold"/>
              <a:ea typeface="Poppins SemiBold"/>
              <a:cs typeface="Poppins SemiBold"/>
              <a:sym typeface="Poppins SemiBold"/>
            </a:endParaRPr>
          </a:p>
        </p:txBody>
      </p:sp>
      <p:sp>
        <p:nvSpPr>
          <p:cNvPr id="296" name="Google Shape;296;p20"/>
          <p:cNvSpPr txBox="1"/>
          <p:nvPr/>
        </p:nvSpPr>
        <p:spPr>
          <a:xfrm>
            <a:off x="0" y="0"/>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 </a:t>
            </a:r>
            <a:endParaRPr/>
          </a:p>
        </p:txBody>
      </p:sp>
      <p:cxnSp>
        <p:nvCxnSpPr>
          <p:cNvPr id="297" name="Google Shape;297;p20"/>
          <p:cNvCxnSpPr/>
          <p:nvPr/>
        </p:nvCxnSpPr>
        <p:spPr>
          <a:xfrm>
            <a:off x="4581525" y="2779863"/>
            <a:ext cx="4086300" cy="0"/>
          </a:xfrm>
          <a:prstGeom prst="straightConnector1">
            <a:avLst/>
          </a:prstGeom>
          <a:noFill/>
          <a:ln w="28575" cap="flat" cmpd="sng">
            <a:solidFill>
              <a:srgbClr val="000000"/>
            </a:solidFill>
            <a:prstDash val="solid"/>
            <a:round/>
            <a:headEnd type="none" w="med" len="med"/>
            <a:tailEnd type="none" w="med" len="med"/>
          </a:ln>
        </p:spPr>
      </p:cxnSp>
      <p:pic>
        <p:nvPicPr>
          <p:cNvPr id="298" name="Google Shape;298;p20"/>
          <p:cNvPicPr preferRelativeResize="0"/>
          <p:nvPr/>
        </p:nvPicPr>
        <p:blipFill>
          <a:blip r:embed="rId6">
            <a:alphaModFix/>
          </a:blip>
          <a:stretch>
            <a:fillRect/>
          </a:stretch>
        </p:blipFill>
        <p:spPr>
          <a:xfrm>
            <a:off x="4606325" y="3036625"/>
            <a:ext cx="304439" cy="237000"/>
          </a:xfrm>
          <a:prstGeom prst="rect">
            <a:avLst/>
          </a:prstGeom>
          <a:noFill/>
          <a:ln>
            <a:noFill/>
          </a:ln>
        </p:spPr>
      </p:pic>
      <p:sp>
        <p:nvSpPr>
          <p:cNvPr id="299" name="Google Shape;299;p20"/>
          <p:cNvSpPr txBox="1"/>
          <p:nvPr/>
        </p:nvSpPr>
        <p:spPr>
          <a:xfrm>
            <a:off x="4581525" y="4369575"/>
            <a:ext cx="1438200" cy="307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 sz="800">
                <a:solidFill>
                  <a:srgbClr val="434343"/>
                </a:solidFill>
                <a:latin typeface="Poppins Light"/>
                <a:ea typeface="Poppins Light"/>
                <a:cs typeface="Poppins Light"/>
                <a:sym typeface="Poppins Light"/>
              </a:rPr>
              <a:t>Powered by</a:t>
            </a:r>
            <a:endParaRPr>
              <a:solidFill>
                <a:srgbClr val="434343"/>
              </a:solidFill>
              <a:latin typeface="Poppins SemiBold"/>
              <a:ea typeface="Poppins SemiBold"/>
              <a:cs typeface="Poppins SemiBold"/>
              <a:sym typeface="Poppins SemiBold"/>
            </a:endParaRPr>
          </a:p>
        </p:txBody>
      </p:sp>
      <p:pic>
        <p:nvPicPr>
          <p:cNvPr id="300" name="Google Shape;300;p20"/>
          <p:cNvPicPr preferRelativeResize="0"/>
          <p:nvPr/>
        </p:nvPicPr>
        <p:blipFill>
          <a:blip r:embed="rId7">
            <a:alphaModFix/>
          </a:blip>
          <a:stretch>
            <a:fillRect/>
          </a:stretch>
        </p:blipFill>
        <p:spPr>
          <a:xfrm>
            <a:off x="4655050" y="4592775"/>
            <a:ext cx="510150" cy="141150"/>
          </a:xfrm>
          <a:prstGeom prst="rect">
            <a:avLst/>
          </a:prstGeom>
          <a:noFill/>
          <a:ln>
            <a:noFill/>
          </a:ln>
        </p:spPr>
      </p:pic>
      <p:sp>
        <p:nvSpPr>
          <p:cNvPr id="301" name="Google Shape;301;p20"/>
          <p:cNvSpPr txBox="1"/>
          <p:nvPr/>
        </p:nvSpPr>
        <p:spPr>
          <a:xfrm>
            <a:off x="4953075" y="2903275"/>
            <a:ext cx="3800400" cy="14772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r>
              <a:rPr lang="en" sz="800" i="1">
                <a:solidFill>
                  <a:srgbClr val="434343"/>
                </a:solidFill>
                <a:latin typeface="Poppins Medium"/>
                <a:ea typeface="Poppins Medium"/>
                <a:cs typeface="Poppins Medium"/>
                <a:sym typeface="Poppins Medium"/>
              </a:rPr>
              <a:t>The Loyalty People’s  wealth of knowledge and expertise is unparallelled. They became an extension of the team with their invaluable support and specialist knowledge. From an in depth research piece to a workshop, robust loyalty framework and business plan they have helped us to make an informed and considered leap into loyalty, allowing us to identify and unlock key opportunities</a:t>
            </a:r>
            <a:endParaRPr sz="800" i="1">
              <a:solidFill>
                <a:srgbClr val="434343"/>
              </a:solidFill>
              <a:latin typeface="Poppins Medium"/>
              <a:ea typeface="Poppins Medium"/>
              <a:cs typeface="Poppins Medium"/>
              <a:sym typeface="Poppins Medium"/>
            </a:endParaRPr>
          </a:p>
          <a:p>
            <a:pPr marL="0" lvl="0" indent="0" algn="l" rtl="0">
              <a:lnSpc>
                <a:spcPct val="115000"/>
              </a:lnSpc>
              <a:spcBef>
                <a:spcPts val="0"/>
              </a:spcBef>
              <a:spcAft>
                <a:spcPts val="0"/>
              </a:spcAft>
              <a:buClr>
                <a:schemeClr val="dk1"/>
              </a:buClr>
              <a:buSzPts val="1100"/>
              <a:buFont typeface="Arial"/>
              <a:buNone/>
            </a:pPr>
            <a:endParaRPr sz="900" i="1">
              <a:solidFill>
                <a:srgbClr val="434343"/>
              </a:solidFill>
              <a:latin typeface="Poppins SemiBold"/>
              <a:ea typeface="Poppins SemiBold"/>
              <a:cs typeface="Poppins SemiBold"/>
              <a:sym typeface="Poppins SemiBold"/>
            </a:endParaRPr>
          </a:p>
          <a:p>
            <a:pPr marL="0" lvl="0" indent="0" algn="l" rtl="0">
              <a:lnSpc>
                <a:spcPct val="115000"/>
              </a:lnSpc>
              <a:spcBef>
                <a:spcPts val="0"/>
              </a:spcBef>
              <a:spcAft>
                <a:spcPts val="0"/>
              </a:spcAft>
              <a:buClr>
                <a:schemeClr val="dk1"/>
              </a:buClr>
              <a:buSzPts val="1100"/>
              <a:buFont typeface="Arial"/>
              <a:buNone/>
            </a:pPr>
            <a:r>
              <a:rPr lang="en" sz="800">
                <a:latin typeface="Poppins SemiBold"/>
                <a:ea typeface="Poppins SemiBold"/>
                <a:cs typeface="Poppins SemiBold"/>
                <a:sym typeface="Poppins SemiBold"/>
              </a:rPr>
              <a:t>Carla, Senior CRM and Insights Manager, Benefit Cosmetics</a:t>
            </a:r>
            <a:endParaRPr sz="800">
              <a:latin typeface="Poppins SemiBold"/>
              <a:ea typeface="Poppins SemiBold"/>
              <a:cs typeface="Poppins SemiBold"/>
              <a:sym typeface="Poppins SemiBold"/>
            </a:endParaRPr>
          </a:p>
          <a:p>
            <a:pPr marL="0" lvl="0" indent="0" algn="l" rtl="0">
              <a:lnSpc>
                <a:spcPct val="115000"/>
              </a:lnSpc>
              <a:spcBef>
                <a:spcPts val="0"/>
              </a:spcBef>
              <a:spcAft>
                <a:spcPts val="0"/>
              </a:spcAft>
              <a:buClr>
                <a:schemeClr val="dk1"/>
              </a:buClr>
              <a:buSzPts val="1100"/>
              <a:buFont typeface="Arial"/>
              <a:buNone/>
            </a:pPr>
            <a:endParaRPr sz="800">
              <a:solidFill>
                <a:srgbClr val="434343"/>
              </a:solidFill>
              <a:latin typeface="Poppins Light"/>
              <a:ea typeface="Poppins Light"/>
              <a:cs typeface="Poppins Light"/>
              <a:sym typeface="Poppins Light"/>
            </a:endParaRPr>
          </a:p>
        </p:txBody>
      </p:sp>
      <p:grpSp>
        <p:nvGrpSpPr>
          <p:cNvPr id="302" name="Google Shape;302;p20"/>
          <p:cNvGrpSpPr/>
          <p:nvPr/>
        </p:nvGrpSpPr>
        <p:grpSpPr>
          <a:xfrm>
            <a:off x="7403001" y="1678029"/>
            <a:ext cx="1274700" cy="1171665"/>
            <a:chOff x="7403001" y="1673266"/>
            <a:chExt cx="1274700" cy="1171665"/>
          </a:xfrm>
        </p:grpSpPr>
        <p:sp>
          <p:nvSpPr>
            <p:cNvPr id="303" name="Google Shape;303;p20"/>
            <p:cNvSpPr/>
            <p:nvPr/>
          </p:nvSpPr>
          <p:spPr>
            <a:xfrm>
              <a:off x="7810558" y="1673266"/>
              <a:ext cx="459600" cy="459600"/>
            </a:xfrm>
            <a:prstGeom prst="ellipse">
              <a:avLst/>
            </a:prstGeom>
            <a:solidFill>
              <a:srgbClr val="F9F27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04" name="Google Shape;304;p20"/>
            <p:cNvSpPr txBox="1"/>
            <p:nvPr/>
          </p:nvSpPr>
          <p:spPr>
            <a:xfrm>
              <a:off x="7403001" y="1989031"/>
              <a:ext cx="1274700" cy="855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sz="800">
                <a:solidFill>
                  <a:srgbClr val="434343"/>
                </a:solidFill>
                <a:latin typeface="Poppins Light"/>
                <a:ea typeface="Poppins Light"/>
                <a:cs typeface="Poppins Light"/>
                <a:sym typeface="Poppins Light"/>
              </a:endParaRPr>
            </a:p>
            <a:p>
              <a:pPr marL="0" lvl="0" indent="0" algn="ctr" rtl="0">
                <a:lnSpc>
                  <a:spcPct val="115000"/>
                </a:lnSpc>
                <a:spcBef>
                  <a:spcPts val="0"/>
                </a:spcBef>
                <a:spcAft>
                  <a:spcPts val="0"/>
                </a:spcAft>
                <a:buNone/>
              </a:pPr>
              <a:r>
                <a:rPr lang="en" sz="800">
                  <a:solidFill>
                    <a:schemeClr val="dk1"/>
                  </a:solidFill>
                  <a:latin typeface="Poppins Light"/>
                  <a:ea typeface="Poppins Light"/>
                  <a:cs typeface="Poppins Light"/>
                  <a:sym typeface="Poppins Light"/>
                </a:rPr>
                <a:t>Recommending the Tech provider with joint delivery plan</a:t>
              </a:r>
              <a:endParaRPr sz="800">
                <a:solidFill>
                  <a:schemeClr val="dk1"/>
                </a:solidFill>
                <a:latin typeface="Poppins Light"/>
                <a:ea typeface="Poppins Light"/>
                <a:cs typeface="Poppins Light"/>
                <a:sym typeface="Poppins Light"/>
              </a:endParaRPr>
            </a:p>
            <a:p>
              <a:pPr marL="0" lvl="0" indent="0" algn="l" rtl="0">
                <a:spcBef>
                  <a:spcPts val="0"/>
                </a:spcBef>
                <a:spcAft>
                  <a:spcPts val="0"/>
                </a:spcAft>
                <a:buNone/>
              </a:pPr>
              <a:endParaRPr sz="800">
                <a:solidFill>
                  <a:srgbClr val="434343"/>
                </a:solidFill>
                <a:latin typeface="Poppins Light"/>
                <a:ea typeface="Poppins Light"/>
                <a:cs typeface="Poppins Light"/>
                <a:sym typeface="Poppins Light"/>
              </a:endParaRPr>
            </a:p>
          </p:txBody>
        </p:sp>
        <p:pic>
          <p:nvPicPr>
            <p:cNvPr id="305" name="Google Shape;305;p20"/>
            <p:cNvPicPr preferRelativeResize="0"/>
            <p:nvPr/>
          </p:nvPicPr>
          <p:blipFill>
            <a:blip r:embed="rId8">
              <a:alphaModFix/>
            </a:blip>
            <a:stretch>
              <a:fillRect/>
            </a:stretch>
          </p:blipFill>
          <p:spPr>
            <a:xfrm>
              <a:off x="7901204" y="1757089"/>
              <a:ext cx="278275" cy="241086"/>
            </a:xfrm>
            <a:prstGeom prst="rect">
              <a:avLst/>
            </a:prstGeom>
            <a:noFill/>
            <a:ln>
              <a:noFill/>
            </a:ln>
          </p:spPr>
        </p:pic>
      </p:grpSp>
      <p:grpSp>
        <p:nvGrpSpPr>
          <p:cNvPr id="306" name="Google Shape;306;p20"/>
          <p:cNvGrpSpPr/>
          <p:nvPr/>
        </p:nvGrpSpPr>
        <p:grpSpPr>
          <a:xfrm>
            <a:off x="4606326" y="1703471"/>
            <a:ext cx="1274700" cy="1030065"/>
            <a:chOff x="4606326" y="1698708"/>
            <a:chExt cx="1274700" cy="1030065"/>
          </a:xfrm>
        </p:grpSpPr>
        <p:grpSp>
          <p:nvGrpSpPr>
            <p:cNvPr id="307" name="Google Shape;307;p20"/>
            <p:cNvGrpSpPr/>
            <p:nvPr/>
          </p:nvGrpSpPr>
          <p:grpSpPr>
            <a:xfrm>
              <a:off x="4606326" y="1698708"/>
              <a:ext cx="1274700" cy="1030065"/>
              <a:chOff x="4606326" y="1698708"/>
              <a:chExt cx="1274700" cy="1030065"/>
            </a:xfrm>
          </p:grpSpPr>
          <p:sp>
            <p:nvSpPr>
              <p:cNvPr id="308" name="Google Shape;308;p20"/>
              <p:cNvSpPr/>
              <p:nvPr/>
            </p:nvSpPr>
            <p:spPr>
              <a:xfrm>
                <a:off x="5013883" y="1698708"/>
                <a:ext cx="459585" cy="459585"/>
              </a:xfrm>
              <a:prstGeom prst="ellipse">
                <a:avLst/>
              </a:prstGeom>
              <a:solidFill>
                <a:srgbClr val="F9F27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09" name="Google Shape;309;p20"/>
              <p:cNvSpPr txBox="1"/>
              <p:nvPr/>
            </p:nvSpPr>
            <p:spPr>
              <a:xfrm>
                <a:off x="4606326" y="2014474"/>
                <a:ext cx="1274700" cy="714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sz="800">
                  <a:solidFill>
                    <a:srgbClr val="434343"/>
                  </a:solidFill>
                  <a:latin typeface="Poppins Light"/>
                  <a:ea typeface="Poppins Light"/>
                  <a:cs typeface="Poppins Light"/>
                  <a:sym typeface="Poppins Light"/>
                </a:endParaRPr>
              </a:p>
              <a:p>
                <a:pPr marL="0" lvl="0" indent="0" algn="ctr" rtl="0">
                  <a:lnSpc>
                    <a:spcPct val="115000"/>
                  </a:lnSpc>
                  <a:spcBef>
                    <a:spcPts val="0"/>
                  </a:spcBef>
                  <a:spcAft>
                    <a:spcPts val="0"/>
                  </a:spcAft>
                  <a:buClr>
                    <a:schemeClr val="dk1"/>
                  </a:buClr>
                  <a:buSzPts val="1100"/>
                  <a:buFont typeface="Arial"/>
                  <a:buNone/>
                </a:pPr>
                <a:r>
                  <a:rPr lang="en" sz="800">
                    <a:solidFill>
                      <a:schemeClr val="dk1"/>
                    </a:solidFill>
                    <a:latin typeface="Poppins Light"/>
                    <a:ea typeface="Poppins Light"/>
                    <a:cs typeface="Poppins Light"/>
                    <a:sym typeface="Poppins Light"/>
                  </a:rPr>
                  <a:t>Market review &amp; best in class paper</a:t>
                </a:r>
                <a:endParaRPr sz="800">
                  <a:solidFill>
                    <a:schemeClr val="dk1"/>
                  </a:solidFill>
                  <a:latin typeface="Poppins Light"/>
                  <a:ea typeface="Poppins Light"/>
                  <a:cs typeface="Poppins Light"/>
                  <a:sym typeface="Poppins Light"/>
                </a:endParaRPr>
              </a:p>
              <a:p>
                <a:pPr marL="0" lvl="0" indent="0" algn="l" rtl="0">
                  <a:spcBef>
                    <a:spcPts val="0"/>
                  </a:spcBef>
                  <a:spcAft>
                    <a:spcPts val="0"/>
                  </a:spcAft>
                  <a:buNone/>
                </a:pPr>
                <a:endParaRPr sz="800">
                  <a:solidFill>
                    <a:srgbClr val="434343"/>
                  </a:solidFill>
                  <a:latin typeface="Poppins Light"/>
                  <a:ea typeface="Poppins Light"/>
                  <a:cs typeface="Poppins Light"/>
                  <a:sym typeface="Poppins Light"/>
                </a:endParaRPr>
              </a:p>
            </p:txBody>
          </p:sp>
        </p:grpSp>
        <p:pic>
          <p:nvPicPr>
            <p:cNvPr id="310" name="Google Shape;310;p20"/>
            <p:cNvPicPr preferRelativeResize="0"/>
            <p:nvPr/>
          </p:nvPicPr>
          <p:blipFill>
            <a:blip r:embed="rId9">
              <a:alphaModFix/>
            </a:blip>
            <a:stretch>
              <a:fillRect/>
            </a:stretch>
          </p:blipFill>
          <p:spPr>
            <a:xfrm>
              <a:off x="5144063" y="1817600"/>
              <a:ext cx="192175" cy="218182"/>
            </a:xfrm>
            <a:prstGeom prst="rect">
              <a:avLst/>
            </a:prstGeom>
            <a:noFill/>
            <a:ln>
              <a:noFill/>
            </a:ln>
          </p:spPr>
        </p:pic>
      </p:grpSp>
      <p:grpSp>
        <p:nvGrpSpPr>
          <p:cNvPr id="311" name="Google Shape;311;p20"/>
          <p:cNvGrpSpPr/>
          <p:nvPr/>
        </p:nvGrpSpPr>
        <p:grpSpPr>
          <a:xfrm>
            <a:off x="6004663" y="1703471"/>
            <a:ext cx="1274700" cy="1171665"/>
            <a:chOff x="6004663" y="1698708"/>
            <a:chExt cx="1274700" cy="1171665"/>
          </a:xfrm>
        </p:grpSpPr>
        <p:grpSp>
          <p:nvGrpSpPr>
            <p:cNvPr id="312" name="Google Shape;312;p20"/>
            <p:cNvGrpSpPr/>
            <p:nvPr/>
          </p:nvGrpSpPr>
          <p:grpSpPr>
            <a:xfrm>
              <a:off x="6004663" y="1698708"/>
              <a:ext cx="1274700" cy="1171665"/>
              <a:chOff x="4606326" y="1698708"/>
              <a:chExt cx="1274700" cy="1171665"/>
            </a:xfrm>
          </p:grpSpPr>
          <p:sp>
            <p:nvSpPr>
              <p:cNvPr id="313" name="Google Shape;313;p20"/>
              <p:cNvSpPr/>
              <p:nvPr/>
            </p:nvSpPr>
            <p:spPr>
              <a:xfrm>
                <a:off x="5013883" y="1698708"/>
                <a:ext cx="459600" cy="459600"/>
              </a:xfrm>
              <a:prstGeom prst="ellipse">
                <a:avLst/>
              </a:prstGeom>
              <a:solidFill>
                <a:srgbClr val="F9F27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14" name="Google Shape;314;p20"/>
              <p:cNvSpPr txBox="1"/>
              <p:nvPr/>
            </p:nvSpPr>
            <p:spPr>
              <a:xfrm>
                <a:off x="4606326" y="2014474"/>
                <a:ext cx="1274700" cy="855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sz="800">
                  <a:solidFill>
                    <a:srgbClr val="434343"/>
                  </a:solidFill>
                  <a:latin typeface="Poppins Light"/>
                  <a:ea typeface="Poppins Light"/>
                  <a:cs typeface="Poppins Light"/>
                  <a:sym typeface="Poppins Light"/>
                </a:endParaRPr>
              </a:p>
              <a:p>
                <a:pPr marL="0" lvl="0" indent="0" algn="ctr" rtl="0">
                  <a:lnSpc>
                    <a:spcPct val="115000"/>
                  </a:lnSpc>
                  <a:spcBef>
                    <a:spcPts val="0"/>
                  </a:spcBef>
                  <a:spcAft>
                    <a:spcPts val="0"/>
                  </a:spcAft>
                  <a:buNone/>
                </a:pPr>
                <a:r>
                  <a:rPr lang="en" sz="800">
                    <a:solidFill>
                      <a:schemeClr val="dk1"/>
                    </a:solidFill>
                    <a:latin typeface="Poppins Light"/>
                    <a:ea typeface="Poppins Light"/>
                    <a:cs typeface="Poppins Light"/>
                    <a:sym typeface="Poppins Light"/>
                  </a:rPr>
                  <a:t>Detailed proposition design with business case</a:t>
                </a:r>
                <a:endParaRPr sz="800">
                  <a:solidFill>
                    <a:schemeClr val="dk1"/>
                  </a:solidFill>
                  <a:latin typeface="Poppins Light"/>
                  <a:ea typeface="Poppins Light"/>
                  <a:cs typeface="Poppins Light"/>
                  <a:sym typeface="Poppins Light"/>
                </a:endParaRPr>
              </a:p>
              <a:p>
                <a:pPr marL="0" lvl="0" indent="0" algn="l" rtl="0">
                  <a:spcBef>
                    <a:spcPts val="0"/>
                  </a:spcBef>
                  <a:spcAft>
                    <a:spcPts val="0"/>
                  </a:spcAft>
                  <a:buNone/>
                </a:pPr>
                <a:endParaRPr sz="800">
                  <a:solidFill>
                    <a:srgbClr val="434343"/>
                  </a:solidFill>
                  <a:latin typeface="Poppins Light"/>
                  <a:ea typeface="Poppins Light"/>
                  <a:cs typeface="Poppins Light"/>
                  <a:sym typeface="Poppins Light"/>
                </a:endParaRPr>
              </a:p>
            </p:txBody>
          </p:sp>
        </p:grpSp>
        <p:pic>
          <p:nvPicPr>
            <p:cNvPr id="315" name="Google Shape;315;p20"/>
            <p:cNvPicPr preferRelativeResize="0"/>
            <p:nvPr/>
          </p:nvPicPr>
          <p:blipFill rotWithShape="1">
            <a:blip r:embed="rId10">
              <a:alphaModFix/>
            </a:blip>
            <a:srcRect/>
            <a:stretch/>
          </p:blipFill>
          <p:spPr>
            <a:xfrm>
              <a:off x="6521486" y="1807971"/>
              <a:ext cx="241053" cy="241075"/>
            </a:xfrm>
            <a:prstGeom prst="rect">
              <a:avLst/>
            </a:prstGeom>
            <a:noFill/>
            <a:ln>
              <a:noFill/>
            </a:ln>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57"/>
        <p:cNvGrpSpPr/>
        <p:nvPr/>
      </p:nvGrpSpPr>
      <p:grpSpPr>
        <a:xfrm>
          <a:off x="0" y="0"/>
          <a:ext cx="0" cy="0"/>
          <a:chOff x="0" y="0"/>
          <a:chExt cx="0" cy="0"/>
        </a:xfrm>
      </p:grpSpPr>
      <p:sp>
        <p:nvSpPr>
          <p:cNvPr id="358" name="Google Shape;358;p22"/>
          <p:cNvSpPr txBox="1"/>
          <p:nvPr/>
        </p:nvSpPr>
        <p:spPr>
          <a:xfrm>
            <a:off x="466700" y="330575"/>
            <a:ext cx="8220000" cy="8466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Clr>
                <a:schemeClr val="dk1"/>
              </a:buClr>
              <a:buSzPts val="1100"/>
              <a:buFont typeface="Arial"/>
              <a:buNone/>
            </a:pPr>
            <a:r>
              <a:rPr lang="en" sz="2000">
                <a:latin typeface="Poppins SemiBold"/>
                <a:ea typeface="Poppins SemiBold"/>
                <a:cs typeface="Poppins SemiBold"/>
                <a:sym typeface="Poppins SemiBold"/>
              </a:rPr>
              <a:t>Don’t just take our word for it</a:t>
            </a:r>
            <a:endParaRPr sz="2000">
              <a:latin typeface="Poppins SemiBold"/>
              <a:ea typeface="Poppins SemiBold"/>
              <a:cs typeface="Poppins SemiBold"/>
              <a:sym typeface="Poppins SemiBold"/>
            </a:endParaRPr>
          </a:p>
          <a:p>
            <a:pPr marL="0" lvl="0" indent="0" algn="ctr" rtl="0">
              <a:lnSpc>
                <a:spcPct val="115000"/>
              </a:lnSpc>
              <a:spcBef>
                <a:spcPts val="0"/>
              </a:spcBef>
              <a:spcAft>
                <a:spcPts val="0"/>
              </a:spcAft>
              <a:buNone/>
            </a:pPr>
            <a:endParaRPr sz="2000">
              <a:latin typeface="Poppins SemiBold"/>
              <a:ea typeface="Poppins SemiBold"/>
              <a:cs typeface="Poppins SemiBold"/>
              <a:sym typeface="Poppins SemiBold"/>
            </a:endParaRPr>
          </a:p>
        </p:txBody>
      </p:sp>
      <p:sp>
        <p:nvSpPr>
          <p:cNvPr id="359" name="Google Shape;359;p22"/>
          <p:cNvSpPr/>
          <p:nvPr/>
        </p:nvSpPr>
        <p:spPr>
          <a:xfrm>
            <a:off x="466700" y="975575"/>
            <a:ext cx="2671200" cy="3009900"/>
          </a:xfrm>
          <a:prstGeom prst="roundRect">
            <a:avLst>
              <a:gd name="adj" fmla="val 2866"/>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2"/>
          <p:cNvSpPr txBox="1"/>
          <p:nvPr/>
        </p:nvSpPr>
        <p:spPr>
          <a:xfrm>
            <a:off x="584500" y="1591950"/>
            <a:ext cx="2396100" cy="2290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 sz="800" i="1">
                <a:solidFill>
                  <a:srgbClr val="666666"/>
                </a:solidFill>
                <a:latin typeface="Poppins Light"/>
                <a:ea typeface="Poppins Light"/>
                <a:cs typeface="Poppins Light"/>
                <a:sym typeface="Poppins Light"/>
              </a:rPr>
              <a:t>“The Loyalty People instantly became part of the team bringing their considerable knowledge and experience to help us understand the opportunities open to us through effective CRM and loyalty, alongside practically driving the implementation of change. </a:t>
            </a:r>
            <a:endParaRPr sz="800" i="1">
              <a:solidFill>
                <a:srgbClr val="666666"/>
              </a:solidFill>
              <a:latin typeface="Poppins Light"/>
              <a:ea typeface="Poppins Light"/>
              <a:cs typeface="Poppins Light"/>
              <a:sym typeface="Poppins Light"/>
            </a:endParaRPr>
          </a:p>
          <a:p>
            <a:pPr marL="0" lvl="0" indent="0" algn="l" rtl="0">
              <a:lnSpc>
                <a:spcPct val="115000"/>
              </a:lnSpc>
              <a:spcBef>
                <a:spcPts val="0"/>
              </a:spcBef>
              <a:spcAft>
                <a:spcPts val="0"/>
              </a:spcAft>
              <a:buClr>
                <a:schemeClr val="dk1"/>
              </a:buClr>
              <a:buSzPts val="1100"/>
              <a:buFont typeface="Arial"/>
              <a:buNone/>
            </a:pPr>
            <a:endParaRPr sz="800" i="1">
              <a:solidFill>
                <a:srgbClr val="666666"/>
              </a:solidFill>
              <a:latin typeface="Poppins Light"/>
              <a:ea typeface="Poppins Light"/>
              <a:cs typeface="Poppins Light"/>
              <a:sym typeface="Poppins Light"/>
            </a:endParaRPr>
          </a:p>
          <a:p>
            <a:pPr marL="0" lvl="0" indent="0" algn="l" rtl="0">
              <a:lnSpc>
                <a:spcPct val="115000"/>
              </a:lnSpc>
              <a:spcBef>
                <a:spcPts val="0"/>
              </a:spcBef>
              <a:spcAft>
                <a:spcPts val="0"/>
              </a:spcAft>
              <a:buClr>
                <a:schemeClr val="dk1"/>
              </a:buClr>
              <a:buSzPts val="1100"/>
              <a:buFont typeface="Arial"/>
              <a:buNone/>
            </a:pPr>
            <a:r>
              <a:rPr lang="en" sz="800" i="1">
                <a:solidFill>
                  <a:srgbClr val="666666"/>
                </a:solidFill>
                <a:latin typeface="Poppins Light"/>
                <a:ea typeface="Poppins Light"/>
                <a:cs typeface="Poppins Light"/>
                <a:sym typeface="Poppins Light"/>
              </a:rPr>
              <a:t>Clearly motivated to help their clients succeed with the experience to make that happen, a first-rate partner to have on board.</a:t>
            </a:r>
            <a:r>
              <a:rPr lang="en" sz="800">
                <a:solidFill>
                  <a:srgbClr val="666666"/>
                </a:solidFill>
                <a:latin typeface="Poppins Light"/>
                <a:ea typeface="Poppins Light"/>
                <a:cs typeface="Poppins Light"/>
                <a:sym typeface="Poppins Light"/>
              </a:rPr>
              <a:t>’’</a:t>
            </a:r>
            <a:endParaRPr sz="800">
              <a:solidFill>
                <a:srgbClr val="666666"/>
              </a:solidFill>
              <a:latin typeface="Poppins Light"/>
              <a:ea typeface="Poppins Light"/>
              <a:cs typeface="Poppins Light"/>
              <a:sym typeface="Poppins Light"/>
            </a:endParaRPr>
          </a:p>
          <a:p>
            <a:pPr marL="0" lvl="0" indent="0" algn="l" rtl="0">
              <a:lnSpc>
                <a:spcPct val="115000"/>
              </a:lnSpc>
              <a:spcBef>
                <a:spcPts val="0"/>
              </a:spcBef>
              <a:spcAft>
                <a:spcPts val="0"/>
              </a:spcAft>
              <a:buClr>
                <a:schemeClr val="dk1"/>
              </a:buClr>
              <a:buSzPts val="1100"/>
              <a:buFont typeface="Arial"/>
              <a:buNone/>
            </a:pPr>
            <a:r>
              <a:rPr lang="en" sz="800">
                <a:solidFill>
                  <a:srgbClr val="FEFEFE"/>
                </a:solidFill>
                <a:latin typeface="Poppins Light"/>
                <a:ea typeface="Poppins Light"/>
                <a:cs typeface="Poppins Light"/>
                <a:sym typeface="Poppins Light"/>
              </a:rPr>
              <a:t>Tony</a:t>
            </a:r>
            <a:endParaRPr sz="800">
              <a:solidFill>
                <a:srgbClr val="FEFEFE"/>
              </a:solidFill>
              <a:latin typeface="Poppins Light"/>
              <a:ea typeface="Poppins Light"/>
              <a:cs typeface="Poppins Light"/>
              <a:sym typeface="Poppins Light"/>
            </a:endParaRPr>
          </a:p>
          <a:p>
            <a:pPr marL="0" lvl="0" indent="0" algn="l" rtl="0">
              <a:lnSpc>
                <a:spcPct val="115000"/>
              </a:lnSpc>
              <a:spcBef>
                <a:spcPts val="0"/>
              </a:spcBef>
              <a:spcAft>
                <a:spcPts val="0"/>
              </a:spcAft>
              <a:buClr>
                <a:schemeClr val="dk1"/>
              </a:buClr>
              <a:buSzPts val="1100"/>
              <a:buFont typeface="Arial"/>
              <a:buNone/>
            </a:pPr>
            <a:r>
              <a:rPr lang="en" sz="800">
                <a:latin typeface="Poppins SemiBold"/>
                <a:ea typeface="Poppins SemiBold"/>
                <a:cs typeface="Poppins SemiBold"/>
                <a:sym typeface="Poppins SemiBold"/>
              </a:rPr>
              <a:t>Tony, Director of Marketing</a:t>
            </a:r>
            <a:endParaRPr sz="800">
              <a:latin typeface="Poppins SemiBold"/>
              <a:ea typeface="Poppins SemiBold"/>
              <a:cs typeface="Poppins SemiBold"/>
              <a:sym typeface="Poppins SemiBold"/>
            </a:endParaRPr>
          </a:p>
          <a:p>
            <a:pPr marL="0" lvl="0" indent="0" algn="l" rtl="0">
              <a:spcBef>
                <a:spcPts val="0"/>
              </a:spcBef>
              <a:spcAft>
                <a:spcPts val="0"/>
              </a:spcAft>
              <a:buNone/>
            </a:pPr>
            <a:endParaRPr sz="800">
              <a:solidFill>
                <a:srgbClr val="434343"/>
              </a:solidFill>
              <a:latin typeface="Poppins Light"/>
              <a:ea typeface="Poppins Light"/>
              <a:cs typeface="Poppins Light"/>
              <a:sym typeface="Poppins Light"/>
            </a:endParaRPr>
          </a:p>
        </p:txBody>
      </p:sp>
      <p:pic>
        <p:nvPicPr>
          <p:cNvPr id="361" name="Google Shape;361;p22"/>
          <p:cNvPicPr preferRelativeResize="0"/>
          <p:nvPr/>
        </p:nvPicPr>
        <p:blipFill rotWithShape="1">
          <a:blip r:embed="rId4">
            <a:alphaModFix/>
          </a:blip>
          <a:srcRect l="5058" t="28333" r="4941" b="29002"/>
          <a:stretch/>
        </p:blipFill>
        <p:spPr>
          <a:xfrm>
            <a:off x="2323250" y="1196925"/>
            <a:ext cx="596026" cy="282524"/>
          </a:xfrm>
          <a:prstGeom prst="rect">
            <a:avLst/>
          </a:prstGeom>
          <a:noFill/>
          <a:ln>
            <a:noFill/>
          </a:ln>
        </p:spPr>
      </p:pic>
      <p:pic>
        <p:nvPicPr>
          <p:cNvPr id="362" name="Google Shape;362;p22"/>
          <p:cNvPicPr preferRelativeResize="0"/>
          <p:nvPr/>
        </p:nvPicPr>
        <p:blipFill>
          <a:blip r:embed="rId5">
            <a:alphaModFix/>
          </a:blip>
          <a:stretch>
            <a:fillRect/>
          </a:stretch>
        </p:blipFill>
        <p:spPr>
          <a:xfrm>
            <a:off x="679187" y="1196925"/>
            <a:ext cx="304439" cy="237000"/>
          </a:xfrm>
          <a:prstGeom prst="rect">
            <a:avLst/>
          </a:prstGeom>
          <a:noFill/>
          <a:ln>
            <a:noFill/>
          </a:ln>
        </p:spPr>
      </p:pic>
      <p:sp>
        <p:nvSpPr>
          <p:cNvPr id="363" name="Google Shape;363;p22"/>
          <p:cNvSpPr/>
          <p:nvPr/>
        </p:nvSpPr>
        <p:spPr>
          <a:xfrm>
            <a:off x="6015600" y="975575"/>
            <a:ext cx="2671200" cy="3009900"/>
          </a:xfrm>
          <a:prstGeom prst="roundRect">
            <a:avLst>
              <a:gd name="adj" fmla="val 2866"/>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2"/>
          <p:cNvSpPr txBox="1"/>
          <p:nvPr/>
        </p:nvSpPr>
        <p:spPr>
          <a:xfrm>
            <a:off x="6133400" y="1591950"/>
            <a:ext cx="2396100" cy="2432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 sz="800" dirty="0">
                <a:solidFill>
                  <a:srgbClr val="666666"/>
                </a:solidFill>
                <a:latin typeface="Poppins Light"/>
                <a:ea typeface="Poppins Light"/>
                <a:cs typeface="Poppins Light"/>
                <a:sym typeface="Poppins Light"/>
              </a:rPr>
              <a:t>The Loyalty People’s wealth of knowledge and expertise is unparralled.  They became an extension of the team with their invaluable support and specialist knowledge.  From an in depth research piece to a workshop, robust loyalty framework and business plan they have helped us to make an informed and considered leap into loyalty, allowing us to identify and unlock key opportunities.  They are always on hand to support and I couldn’t be happier with the level of service they have provided.</a:t>
            </a:r>
            <a:endParaRPr sz="800" dirty="0">
              <a:solidFill>
                <a:srgbClr val="666666"/>
              </a:solidFill>
              <a:latin typeface="Poppins Light"/>
              <a:ea typeface="Poppins Light"/>
              <a:cs typeface="Poppins Light"/>
              <a:sym typeface="Poppins Light"/>
            </a:endParaRPr>
          </a:p>
          <a:p>
            <a:pPr marL="0" lvl="0" indent="0" algn="l" rtl="0">
              <a:lnSpc>
                <a:spcPct val="115000"/>
              </a:lnSpc>
              <a:spcBef>
                <a:spcPts val="0"/>
              </a:spcBef>
              <a:spcAft>
                <a:spcPts val="0"/>
              </a:spcAft>
              <a:buClr>
                <a:schemeClr val="dk1"/>
              </a:buClr>
              <a:buSzPts val="1100"/>
              <a:buFont typeface="Arial"/>
              <a:buNone/>
            </a:pPr>
            <a:endParaRPr sz="800" i="1" dirty="0">
              <a:solidFill>
                <a:srgbClr val="666666"/>
              </a:solidFill>
              <a:latin typeface="Poppins Light"/>
              <a:ea typeface="Poppins Light"/>
              <a:cs typeface="Poppins Light"/>
              <a:sym typeface="Poppins Light"/>
            </a:endParaRPr>
          </a:p>
          <a:p>
            <a:pPr marL="0" lvl="0" indent="0" algn="l" rtl="0">
              <a:lnSpc>
                <a:spcPct val="115000"/>
              </a:lnSpc>
              <a:spcBef>
                <a:spcPts val="0"/>
              </a:spcBef>
              <a:spcAft>
                <a:spcPts val="0"/>
              </a:spcAft>
              <a:buClr>
                <a:schemeClr val="dk1"/>
              </a:buClr>
              <a:buSzPts val="1100"/>
              <a:buFont typeface="Arial"/>
              <a:buNone/>
            </a:pPr>
            <a:r>
              <a:rPr lang="en" sz="800" dirty="0">
                <a:latin typeface="Poppins SemiBold"/>
                <a:ea typeface="Poppins SemiBold"/>
                <a:cs typeface="Poppins SemiBold"/>
                <a:sym typeface="Poppins SemiBold"/>
              </a:rPr>
              <a:t>Carla Raven, Head of CRM &amp; Insight</a:t>
            </a:r>
            <a:endParaRPr sz="800" dirty="0">
              <a:latin typeface="Poppins SemiBold"/>
              <a:ea typeface="Poppins SemiBold"/>
              <a:cs typeface="Poppins SemiBold"/>
              <a:sym typeface="Poppins SemiBold"/>
            </a:endParaRPr>
          </a:p>
          <a:p>
            <a:pPr marL="0" lvl="0" indent="0" algn="l" rtl="0">
              <a:spcBef>
                <a:spcPts val="0"/>
              </a:spcBef>
              <a:spcAft>
                <a:spcPts val="0"/>
              </a:spcAft>
              <a:buNone/>
            </a:pPr>
            <a:endParaRPr sz="800" dirty="0">
              <a:solidFill>
                <a:srgbClr val="434343"/>
              </a:solidFill>
              <a:latin typeface="Poppins Light"/>
              <a:ea typeface="Poppins Light"/>
              <a:cs typeface="Poppins Light"/>
              <a:sym typeface="Poppins Light"/>
            </a:endParaRPr>
          </a:p>
        </p:txBody>
      </p:sp>
      <p:pic>
        <p:nvPicPr>
          <p:cNvPr id="365" name="Google Shape;365;p22"/>
          <p:cNvPicPr preferRelativeResize="0"/>
          <p:nvPr/>
        </p:nvPicPr>
        <p:blipFill>
          <a:blip r:embed="rId5">
            <a:alphaModFix/>
          </a:blip>
          <a:stretch>
            <a:fillRect/>
          </a:stretch>
        </p:blipFill>
        <p:spPr>
          <a:xfrm>
            <a:off x="6228088" y="1196925"/>
            <a:ext cx="304439" cy="237000"/>
          </a:xfrm>
          <a:prstGeom prst="rect">
            <a:avLst/>
          </a:prstGeom>
          <a:noFill/>
          <a:ln>
            <a:noFill/>
          </a:ln>
        </p:spPr>
      </p:pic>
      <p:sp>
        <p:nvSpPr>
          <p:cNvPr id="366" name="Google Shape;366;p22"/>
          <p:cNvSpPr/>
          <p:nvPr/>
        </p:nvSpPr>
        <p:spPr>
          <a:xfrm>
            <a:off x="3241150" y="975575"/>
            <a:ext cx="2671200" cy="3009900"/>
          </a:xfrm>
          <a:prstGeom prst="roundRect">
            <a:avLst>
              <a:gd name="adj" fmla="val 2866"/>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2"/>
          <p:cNvSpPr txBox="1"/>
          <p:nvPr/>
        </p:nvSpPr>
        <p:spPr>
          <a:xfrm>
            <a:off x="3358950" y="1591950"/>
            <a:ext cx="2396100" cy="2432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 sz="800" i="1" dirty="0">
                <a:solidFill>
                  <a:srgbClr val="666666"/>
                </a:solidFill>
                <a:latin typeface="Poppins Light"/>
                <a:ea typeface="Poppins Light"/>
                <a:cs typeface="Poppins Light"/>
                <a:sym typeface="Poppins Light"/>
              </a:rPr>
              <a:t>We have always run a very customer focused business.  But as times and technology change, we need to update the way we manage customer data, and find new ways to capture, understand and make best use of customer insights across our company. </a:t>
            </a:r>
            <a:endParaRPr sz="800" i="1" dirty="0">
              <a:solidFill>
                <a:srgbClr val="666666"/>
              </a:solidFill>
              <a:latin typeface="Poppins Light"/>
              <a:ea typeface="Poppins Light"/>
              <a:cs typeface="Poppins Light"/>
              <a:sym typeface="Poppins Light"/>
            </a:endParaRPr>
          </a:p>
          <a:p>
            <a:pPr marL="0" lvl="0" indent="0" algn="l" rtl="0">
              <a:lnSpc>
                <a:spcPct val="115000"/>
              </a:lnSpc>
              <a:spcBef>
                <a:spcPts val="0"/>
              </a:spcBef>
              <a:spcAft>
                <a:spcPts val="0"/>
              </a:spcAft>
              <a:buClr>
                <a:schemeClr val="dk1"/>
              </a:buClr>
              <a:buSzPts val="1100"/>
              <a:buFont typeface="Arial"/>
              <a:buNone/>
            </a:pPr>
            <a:endParaRPr sz="800" i="1" dirty="0">
              <a:solidFill>
                <a:srgbClr val="666666"/>
              </a:solidFill>
              <a:latin typeface="Poppins Light"/>
              <a:ea typeface="Poppins Light"/>
              <a:cs typeface="Poppins Light"/>
              <a:sym typeface="Poppins Light"/>
            </a:endParaRPr>
          </a:p>
          <a:p>
            <a:pPr marL="0" lvl="0" indent="0" algn="l" rtl="0">
              <a:lnSpc>
                <a:spcPct val="115000"/>
              </a:lnSpc>
              <a:spcBef>
                <a:spcPts val="0"/>
              </a:spcBef>
              <a:spcAft>
                <a:spcPts val="0"/>
              </a:spcAft>
              <a:buClr>
                <a:schemeClr val="dk1"/>
              </a:buClr>
              <a:buSzPts val="1100"/>
              <a:buFont typeface="Arial"/>
              <a:buNone/>
            </a:pPr>
            <a:r>
              <a:rPr lang="en" sz="800" i="1" dirty="0">
                <a:solidFill>
                  <a:srgbClr val="666666"/>
                </a:solidFill>
                <a:latin typeface="Poppins Light"/>
                <a:ea typeface="Poppins Light"/>
                <a:cs typeface="Poppins Light"/>
                <a:sym typeface="Poppins Light"/>
              </a:rPr>
              <a:t>Working with The Loyalty People means we can tap into the very latest thinking and expertise in this area, and provide our in-house team with an experienced and trusted ‘helping hand’ to achieve our goals. </a:t>
            </a:r>
            <a:endParaRPr sz="800" i="1" dirty="0">
              <a:solidFill>
                <a:srgbClr val="666666"/>
              </a:solidFill>
              <a:latin typeface="Poppins Light"/>
              <a:ea typeface="Poppins Light"/>
              <a:cs typeface="Poppins Light"/>
              <a:sym typeface="Poppins Light"/>
            </a:endParaRPr>
          </a:p>
          <a:p>
            <a:pPr marL="0" lvl="0" indent="0" algn="l" rtl="0">
              <a:lnSpc>
                <a:spcPct val="115000"/>
              </a:lnSpc>
              <a:spcBef>
                <a:spcPts val="0"/>
              </a:spcBef>
              <a:spcAft>
                <a:spcPts val="0"/>
              </a:spcAft>
              <a:buClr>
                <a:schemeClr val="dk1"/>
              </a:buClr>
              <a:buSzPts val="1100"/>
              <a:buFont typeface="Arial"/>
              <a:buNone/>
            </a:pPr>
            <a:endParaRPr sz="800" i="1" dirty="0">
              <a:solidFill>
                <a:srgbClr val="666666"/>
              </a:solidFill>
              <a:latin typeface="Poppins Light"/>
              <a:ea typeface="Poppins Light"/>
              <a:cs typeface="Poppins Light"/>
              <a:sym typeface="Poppins Light"/>
            </a:endParaRPr>
          </a:p>
          <a:p>
            <a:pPr marL="0" lvl="0" indent="0" algn="l" rtl="0">
              <a:lnSpc>
                <a:spcPct val="115000"/>
              </a:lnSpc>
              <a:spcBef>
                <a:spcPts val="0"/>
              </a:spcBef>
              <a:spcAft>
                <a:spcPts val="0"/>
              </a:spcAft>
              <a:buClr>
                <a:schemeClr val="dk1"/>
              </a:buClr>
              <a:buSzPts val="1100"/>
              <a:buFont typeface="Arial"/>
              <a:buNone/>
            </a:pPr>
            <a:r>
              <a:rPr lang="en" sz="800" dirty="0">
                <a:latin typeface="Poppins SemiBold"/>
                <a:ea typeface="Poppins SemiBold"/>
                <a:cs typeface="Poppins SemiBold"/>
                <a:sym typeface="Poppins SemiBold"/>
              </a:rPr>
              <a:t>Emily Mcinnis, Senior CRM Manager</a:t>
            </a:r>
            <a:endParaRPr sz="800" dirty="0">
              <a:latin typeface="Poppins SemiBold"/>
              <a:ea typeface="Poppins SemiBold"/>
              <a:cs typeface="Poppins SemiBold"/>
              <a:sym typeface="Poppins SemiBold"/>
            </a:endParaRPr>
          </a:p>
          <a:p>
            <a:pPr marL="0" lvl="0" indent="0" algn="l" rtl="0">
              <a:spcBef>
                <a:spcPts val="0"/>
              </a:spcBef>
              <a:spcAft>
                <a:spcPts val="0"/>
              </a:spcAft>
              <a:buNone/>
            </a:pPr>
            <a:endParaRPr sz="800" dirty="0">
              <a:solidFill>
                <a:srgbClr val="434343"/>
              </a:solidFill>
              <a:latin typeface="Poppins Light"/>
              <a:ea typeface="Poppins Light"/>
              <a:cs typeface="Poppins Light"/>
              <a:sym typeface="Poppins Light"/>
            </a:endParaRPr>
          </a:p>
        </p:txBody>
      </p:sp>
      <p:pic>
        <p:nvPicPr>
          <p:cNvPr id="368" name="Google Shape;368;p22"/>
          <p:cNvPicPr preferRelativeResize="0"/>
          <p:nvPr/>
        </p:nvPicPr>
        <p:blipFill>
          <a:blip r:embed="rId5">
            <a:alphaModFix/>
          </a:blip>
          <a:stretch>
            <a:fillRect/>
          </a:stretch>
        </p:blipFill>
        <p:spPr>
          <a:xfrm>
            <a:off x="3453638" y="1196925"/>
            <a:ext cx="304439" cy="237000"/>
          </a:xfrm>
          <a:prstGeom prst="rect">
            <a:avLst/>
          </a:prstGeom>
          <a:noFill/>
          <a:ln>
            <a:noFill/>
          </a:ln>
        </p:spPr>
      </p:pic>
      <p:pic>
        <p:nvPicPr>
          <p:cNvPr id="369" name="Google Shape;369;p22"/>
          <p:cNvPicPr preferRelativeResize="0"/>
          <p:nvPr/>
        </p:nvPicPr>
        <p:blipFill>
          <a:blip r:embed="rId6">
            <a:alphaModFix/>
          </a:blip>
          <a:stretch>
            <a:fillRect/>
          </a:stretch>
        </p:blipFill>
        <p:spPr>
          <a:xfrm>
            <a:off x="5149088" y="1148600"/>
            <a:ext cx="545291" cy="353722"/>
          </a:xfrm>
          <a:prstGeom prst="rect">
            <a:avLst/>
          </a:prstGeom>
          <a:noFill/>
          <a:ln>
            <a:noFill/>
          </a:ln>
        </p:spPr>
      </p:pic>
      <p:pic>
        <p:nvPicPr>
          <p:cNvPr id="370" name="Google Shape;370;p22"/>
          <p:cNvPicPr preferRelativeResize="0"/>
          <p:nvPr/>
        </p:nvPicPr>
        <p:blipFill>
          <a:blip r:embed="rId7">
            <a:alphaModFix/>
          </a:blip>
          <a:stretch>
            <a:fillRect/>
          </a:stretch>
        </p:blipFill>
        <p:spPr>
          <a:xfrm>
            <a:off x="7631257" y="1148600"/>
            <a:ext cx="888718" cy="353725"/>
          </a:xfrm>
          <a:prstGeom prst="rect">
            <a:avLst/>
          </a:prstGeom>
          <a:noFill/>
          <a:ln>
            <a:noFill/>
          </a:ln>
        </p:spPr>
      </p:pic>
      <p:pic>
        <p:nvPicPr>
          <p:cNvPr id="371" name="Google Shape;371;p22"/>
          <p:cNvPicPr preferRelativeResize="0"/>
          <p:nvPr/>
        </p:nvPicPr>
        <p:blipFill>
          <a:blip r:embed="rId8">
            <a:alphaModFix/>
          </a:blip>
          <a:stretch>
            <a:fillRect/>
          </a:stretch>
        </p:blipFill>
        <p:spPr>
          <a:xfrm>
            <a:off x="457200" y="4161475"/>
            <a:ext cx="596025" cy="59602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968</Words>
  <Application>Microsoft Office PowerPoint</Application>
  <PresentationFormat>On-screen Show (16:9)</PresentationFormat>
  <Paragraphs>112</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Poppins SemiBold</vt:lpstr>
      <vt:lpstr>Poppins Medium</vt:lpstr>
      <vt:lpstr>Poppins Light</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Tom Peace</cp:lastModifiedBy>
  <cp:revision>2</cp:revision>
  <dcterms:modified xsi:type="dcterms:W3CDTF">2021-04-12T09:05:25Z</dcterms:modified>
</cp:coreProperties>
</file>